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tiff" ContentType="image/tif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77" r:id="rId1"/>
  </p:sldMasterIdLst>
  <p:notesMasterIdLst>
    <p:notesMasterId r:id="rId67"/>
  </p:notesMasterIdLst>
  <p:handoutMasterIdLst>
    <p:handoutMasterId r:id="rId68"/>
  </p:handoutMasterIdLst>
  <p:sldIdLst>
    <p:sldId id="926" r:id="rId2"/>
    <p:sldId id="960" r:id="rId3"/>
    <p:sldId id="1141" r:id="rId4"/>
    <p:sldId id="1157" r:id="rId5"/>
    <p:sldId id="1080" r:id="rId6"/>
    <p:sldId id="1140" r:id="rId7"/>
    <p:sldId id="1142" r:id="rId8"/>
    <p:sldId id="1010" r:id="rId9"/>
    <p:sldId id="1144" r:id="rId10"/>
    <p:sldId id="1013" r:id="rId11"/>
    <p:sldId id="1145" r:id="rId12"/>
    <p:sldId id="1015" r:id="rId13"/>
    <p:sldId id="1016" r:id="rId14"/>
    <p:sldId id="1150" r:id="rId15"/>
    <p:sldId id="1018" r:id="rId16"/>
    <p:sldId id="1030" r:id="rId17"/>
    <p:sldId id="1155" r:id="rId18"/>
    <p:sldId id="1027" r:id="rId19"/>
    <p:sldId id="1028" r:id="rId20"/>
    <p:sldId id="1037" r:id="rId21"/>
    <p:sldId id="1038" r:id="rId22"/>
    <p:sldId id="1040" r:id="rId23"/>
    <p:sldId id="1153" r:id="rId24"/>
    <p:sldId id="1146" r:id="rId25"/>
    <p:sldId id="936" r:id="rId26"/>
    <p:sldId id="948" r:id="rId27"/>
    <p:sldId id="949" r:id="rId28"/>
    <p:sldId id="950" r:id="rId29"/>
    <p:sldId id="951" r:id="rId30"/>
    <p:sldId id="953" r:id="rId31"/>
    <p:sldId id="954" r:id="rId32"/>
    <p:sldId id="972" r:id="rId33"/>
    <p:sldId id="1128" r:id="rId34"/>
    <p:sldId id="1115" r:id="rId35"/>
    <p:sldId id="1147" r:id="rId36"/>
    <p:sldId id="1108" r:id="rId37"/>
    <p:sldId id="1154" r:id="rId38"/>
    <p:sldId id="1148" r:id="rId39"/>
    <p:sldId id="1042" r:id="rId40"/>
    <p:sldId id="1156" r:id="rId41"/>
    <p:sldId id="1043" r:id="rId42"/>
    <p:sldId id="1044" r:id="rId43"/>
    <p:sldId id="1045" r:id="rId44"/>
    <p:sldId id="1046" r:id="rId45"/>
    <p:sldId id="1133" r:id="rId46"/>
    <p:sldId id="1049" r:id="rId47"/>
    <p:sldId id="1050" r:id="rId48"/>
    <p:sldId id="1051" r:id="rId49"/>
    <p:sldId id="1053" r:id="rId50"/>
    <p:sldId id="1054" r:id="rId51"/>
    <p:sldId id="1062" r:id="rId52"/>
    <p:sldId id="1063" r:id="rId53"/>
    <p:sldId id="1064" r:id="rId54"/>
    <p:sldId id="1065" r:id="rId55"/>
    <p:sldId id="1066" r:id="rId56"/>
    <p:sldId id="1071" r:id="rId57"/>
    <p:sldId id="1074" r:id="rId58"/>
    <p:sldId id="1149" r:id="rId59"/>
    <p:sldId id="1076" r:id="rId60"/>
    <p:sldId id="764" r:id="rId61"/>
    <p:sldId id="1052" r:id="rId62"/>
    <p:sldId id="1055" r:id="rId63"/>
    <p:sldId id="1056" r:id="rId64"/>
    <p:sldId id="1105" r:id="rId65"/>
    <p:sldId id="1151" r:id="rId66"/>
  </p:sldIdLst>
  <p:sldSz cx="9144000" cy="6858000" type="screen4x3"/>
  <p:notesSz cx="7099300" cy="10234613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modifyVerifier cryptProviderType="rsaAES" cryptAlgorithmClass="hash" cryptAlgorithmType="typeAny" cryptAlgorithmSid="14" spinCount="100000" saltData="HrIWghDOTMsXZJdpCBgQ2w==" hashData="fpbYZnu/Ae+rnMIUxw6vtf4IXf4xhOgq0zt9Qwp1zzMXK7E4vV1SYc714do2XBbrDuqRE1Ck4Gy4OGW5VJ0psA=="/>
  <p:extLst>
    <p:ext uri="{EFAFB233-063F-42B5-8137-9DF3F51BA10A}">
      <p15:sldGuideLst xmlns:p15="http://schemas.microsoft.com/office/powerpoint/2012/main">
        <p15:guide id="3" orient="horz" pos="3929">
          <p15:clr>
            <a:srgbClr val="A4A3A4"/>
          </p15:clr>
        </p15:guide>
        <p15:guide id="4" orient="horz" pos="2160">
          <p15:clr>
            <a:srgbClr val="A4A3A4"/>
          </p15:clr>
        </p15:guide>
        <p15:guide id="5" orient="horz" pos="3067" userDrawn="1">
          <p15:clr>
            <a:srgbClr val="A4A3A4"/>
          </p15:clr>
        </p15:guide>
        <p15:guide id="6" orient="horz" pos="4156" userDrawn="1">
          <p15:clr>
            <a:srgbClr val="A4A3A4"/>
          </p15:clr>
        </p15:guide>
        <p15:guide id="7" orient="horz" pos="3974">
          <p15:clr>
            <a:srgbClr val="A4A3A4"/>
          </p15:clr>
        </p15:guide>
        <p15:guide id="8" pos="2880">
          <p15:clr>
            <a:srgbClr val="A4A3A4"/>
          </p15:clr>
        </p15:guide>
        <p15:guide id="9" orient="horz" pos="1275" userDrawn="1">
          <p15:clr>
            <a:srgbClr val="A4A3A4"/>
          </p15:clr>
        </p15:guide>
        <p15:guide id="10" orient="horz" pos="391" userDrawn="1">
          <p15:clr>
            <a:srgbClr val="A4A3A4"/>
          </p15:clr>
        </p15:guide>
        <p15:guide id="11" pos="204" userDrawn="1">
          <p15:clr>
            <a:srgbClr val="A4A3A4"/>
          </p15:clr>
        </p15:guide>
        <p15:guide id="12" pos="5556" userDrawn="1">
          <p15:clr>
            <a:srgbClr val="A4A3A4"/>
          </p15:clr>
        </p15:guide>
        <p15:guide id="13" orient="horz" pos="482">
          <p15:clr>
            <a:srgbClr val="A4A3A4"/>
          </p15:clr>
        </p15:guide>
        <p15:guide id="14" pos="90">
          <p15:clr>
            <a:srgbClr val="A4A3A4"/>
          </p15:clr>
        </p15:guide>
        <p15:guide id="15" pos="567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69B0"/>
    <a:srgbClr val="1F407A"/>
    <a:srgbClr val="FF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370" autoAdjust="0"/>
    <p:restoredTop sz="94757"/>
  </p:normalViewPr>
  <p:slideViewPr>
    <p:cSldViewPr snapToObjects="1">
      <p:cViewPr>
        <p:scale>
          <a:sx n="116" d="100"/>
          <a:sy n="116" d="100"/>
        </p:scale>
        <p:origin x="-64" y="-1008"/>
      </p:cViewPr>
      <p:guideLst>
        <p:guide orient="horz" pos="3929"/>
        <p:guide orient="horz" pos="2160"/>
        <p:guide orient="horz" pos="3067"/>
        <p:guide orient="horz" pos="4156"/>
        <p:guide orient="horz" pos="3974"/>
        <p:guide pos="2880"/>
        <p:guide orient="horz" pos="1275"/>
        <p:guide orient="horz" pos="391"/>
        <p:guide pos="204"/>
        <p:guide pos="5556"/>
        <p:guide orient="horz" pos="482"/>
        <p:guide pos="90"/>
        <p:guide pos="567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Objects="1" showGuides="1">
      <p:cViewPr varScale="1">
        <p:scale>
          <a:sx n="145" d="100"/>
          <a:sy n="145" d="100"/>
        </p:scale>
        <p:origin x="5808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62.w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66.wmf"/><Relationship Id="rId2" Type="http://schemas.openxmlformats.org/officeDocument/2006/relationships/image" Target="../media/image65.wmf"/><Relationship Id="rId1" Type="http://schemas.openxmlformats.org/officeDocument/2006/relationships/image" Target="../media/image64.wmf"/><Relationship Id="rId5" Type="http://schemas.openxmlformats.org/officeDocument/2006/relationships/image" Target="../media/image68.wmf"/><Relationship Id="rId4" Type="http://schemas.openxmlformats.org/officeDocument/2006/relationships/image" Target="../media/image67.w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71.wmf"/><Relationship Id="rId2" Type="http://schemas.openxmlformats.org/officeDocument/2006/relationships/image" Target="../media/image70.wmf"/><Relationship Id="rId1" Type="http://schemas.openxmlformats.org/officeDocument/2006/relationships/image" Target="../media/image69.wmf"/></Relationships>
</file>

<file path=ppt/drawings/_rels/vmlDrawing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77.wmf"/><Relationship Id="rId2" Type="http://schemas.openxmlformats.org/officeDocument/2006/relationships/image" Target="../media/image76.wmf"/><Relationship Id="rId1" Type="http://schemas.openxmlformats.org/officeDocument/2006/relationships/image" Target="../media/image75.wmf"/><Relationship Id="rId4" Type="http://schemas.openxmlformats.org/officeDocument/2006/relationships/image" Target="../media/image78.wmf"/></Relationships>
</file>

<file path=ppt/drawings/_rels/vmlDrawing14.vml.rels><?xml version="1.0" encoding="UTF-8" standalone="yes"?>
<Relationships xmlns="http://schemas.openxmlformats.org/package/2006/relationships"><Relationship Id="rId2" Type="http://schemas.openxmlformats.org/officeDocument/2006/relationships/image" Target="../media/image80.wmf"/><Relationship Id="rId1" Type="http://schemas.openxmlformats.org/officeDocument/2006/relationships/image" Target="../media/image79.wmf"/></Relationships>
</file>

<file path=ppt/drawings/_rels/vmlDrawing15.vml.rels><?xml version="1.0" encoding="UTF-8" standalone="yes"?>
<Relationships xmlns="http://schemas.openxmlformats.org/package/2006/relationships"><Relationship Id="rId3" Type="http://schemas.openxmlformats.org/officeDocument/2006/relationships/image" Target="../media/image98.wmf"/><Relationship Id="rId2" Type="http://schemas.openxmlformats.org/officeDocument/2006/relationships/image" Target="../media/image97.wmf"/><Relationship Id="rId1" Type="http://schemas.openxmlformats.org/officeDocument/2006/relationships/image" Target="../media/image96.wmf"/><Relationship Id="rId4" Type="http://schemas.openxmlformats.org/officeDocument/2006/relationships/image" Target="../media/image99.wmf"/></Relationships>
</file>

<file path=ppt/drawings/_rels/vmlDrawing16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wmf"/><Relationship Id="rId1" Type="http://schemas.openxmlformats.org/officeDocument/2006/relationships/image" Target="../media/image100.wmf"/></Relationships>
</file>

<file path=ppt/drawings/_rels/vmlDrawing17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wmf"/><Relationship Id="rId1" Type="http://schemas.openxmlformats.org/officeDocument/2006/relationships/image" Target="../media/image103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29.wmf"/><Relationship Id="rId7" Type="http://schemas.openxmlformats.org/officeDocument/2006/relationships/image" Target="../media/image33.wmf"/><Relationship Id="rId2" Type="http://schemas.openxmlformats.org/officeDocument/2006/relationships/image" Target="../media/image28.wmf"/><Relationship Id="rId1" Type="http://schemas.openxmlformats.org/officeDocument/2006/relationships/image" Target="../media/image27.wmf"/><Relationship Id="rId6" Type="http://schemas.openxmlformats.org/officeDocument/2006/relationships/image" Target="../media/image32.wmf"/><Relationship Id="rId5" Type="http://schemas.openxmlformats.org/officeDocument/2006/relationships/image" Target="../media/image31.wmf"/><Relationship Id="rId4" Type="http://schemas.openxmlformats.org/officeDocument/2006/relationships/image" Target="../media/image30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5.emf"/><Relationship Id="rId1" Type="http://schemas.openxmlformats.org/officeDocument/2006/relationships/image" Target="../media/image34.e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40.wmf"/><Relationship Id="rId1" Type="http://schemas.openxmlformats.org/officeDocument/2006/relationships/image" Target="../media/image39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43.wmf"/><Relationship Id="rId2" Type="http://schemas.openxmlformats.org/officeDocument/2006/relationships/image" Target="../media/image42.wmf"/><Relationship Id="rId1" Type="http://schemas.openxmlformats.org/officeDocument/2006/relationships/image" Target="../media/image41.wmf"/><Relationship Id="rId6" Type="http://schemas.openxmlformats.org/officeDocument/2006/relationships/image" Target="../media/image46.wmf"/><Relationship Id="rId5" Type="http://schemas.openxmlformats.org/officeDocument/2006/relationships/image" Target="../media/image45.wmf"/><Relationship Id="rId4" Type="http://schemas.openxmlformats.org/officeDocument/2006/relationships/image" Target="../media/image44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49.wmf"/><Relationship Id="rId2" Type="http://schemas.openxmlformats.org/officeDocument/2006/relationships/image" Target="../media/image48.emf"/><Relationship Id="rId1" Type="http://schemas.openxmlformats.org/officeDocument/2006/relationships/image" Target="../media/image47.emf"/><Relationship Id="rId4" Type="http://schemas.openxmlformats.org/officeDocument/2006/relationships/image" Target="../media/image50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52.w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54.wmf"/><Relationship Id="rId1" Type="http://schemas.openxmlformats.org/officeDocument/2006/relationships/image" Target="../media/image53.w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image" Target="../media/image59.emf"/><Relationship Id="rId1" Type="http://schemas.openxmlformats.org/officeDocument/2006/relationships/image" Target="../media/image58.emf"/><Relationship Id="rId4" Type="http://schemas.openxmlformats.org/officeDocument/2006/relationships/image" Target="../media/image6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>
              <a:latin typeface="Arial" panose="020B0604020202020204" pitchFamily="34" charset="0"/>
            </a:endParaRPr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4021138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F10DF1-1269-6D4A-9621-A3B8154A2E18}" type="datetimeFigureOut">
              <a:rPr lang="de-DE" smtClean="0">
                <a:latin typeface="Arial" panose="020B0604020202020204" pitchFamily="34" charset="0"/>
              </a:rPr>
              <a:t>18.11.19</a:t>
            </a:fld>
            <a:endParaRPr lang="de-DE">
              <a:latin typeface="Arial" panose="020B0604020202020204" pitchFamily="34" charset="0"/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>
              <a:latin typeface="Arial" panose="020B0604020202020204" pitchFamily="34" charset="0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8C67F9-0121-424E-BBD0-5352DCCD13D6}" type="slidenum">
              <a:rPr lang="de-DE" smtClean="0">
                <a:latin typeface="Arial" panose="020B0604020202020204" pitchFamily="34" charset="0"/>
              </a:rPr>
              <a:t>‹#›</a:t>
            </a:fld>
            <a:endParaRPr 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602606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/>
          <a:lstStyle>
            <a:lvl1pPr algn="l">
              <a:defRPr sz="1300">
                <a:latin typeface="Arial" panose="020B0604020202020204" pitchFamily="34" charset="0"/>
              </a:defRPr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4021295" y="1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/>
          <a:lstStyle>
            <a:lvl1pPr algn="r">
              <a:defRPr sz="1300">
                <a:latin typeface="Arial" panose="020B0604020202020204" pitchFamily="34" charset="0"/>
              </a:defRPr>
            </a:lvl1pPr>
          </a:lstStyle>
          <a:p>
            <a:fld id="{BCDB334D-D17F-49C4-91DD-37BB7E818209}" type="datetimeFigureOut">
              <a:rPr lang="de-CH" smtClean="0"/>
              <a:pPr/>
              <a:t>18.11.19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0" tIns="49520" rIns="99040" bIns="495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709931" y="4861442"/>
            <a:ext cx="5679440" cy="4605576"/>
          </a:xfrm>
          <a:prstGeom prst="rect">
            <a:avLst/>
          </a:prstGeom>
        </p:spPr>
        <p:txBody>
          <a:bodyPr vert="horz" lIns="99040" tIns="49520" rIns="99040" bIns="49520" rtlCol="0"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CH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1" y="9721107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 anchor="b"/>
          <a:lstStyle>
            <a:lvl1pPr algn="l">
              <a:defRPr sz="1300">
                <a:latin typeface="Arial" panose="020B0604020202020204" pitchFamily="34" charset="0"/>
              </a:defRPr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4021295" y="9721107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 anchor="b"/>
          <a:lstStyle>
            <a:lvl1pPr algn="r">
              <a:defRPr sz="1300">
                <a:latin typeface="Arial" panose="020B0604020202020204" pitchFamily="34" charset="0"/>
              </a:defRPr>
            </a:lvl1pPr>
          </a:lstStyle>
          <a:p>
            <a:fld id="{A51C0C35-A9A2-4EFD-9BAF-1E52E29E03D1}" type="slidenum">
              <a:rPr lang="de-CH" smtClean="0"/>
              <a:pPr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735997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211385-217E-D34B-AC30-E1D0BF9A8529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67248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9613" y="4860925"/>
            <a:ext cx="5680075" cy="460533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EE1B8A4-7617-4B7B-9249-E91A4EDCBD6E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7125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9613" y="4860925"/>
            <a:ext cx="5680075" cy="460533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EE1B8A4-7617-4B7B-9249-E91A4EDCBD6E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3713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9613" y="4860925"/>
            <a:ext cx="5680075" cy="460533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EE1B8A4-7617-4B7B-9249-E91A4EDCBD6E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1101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9613" y="4860925"/>
            <a:ext cx="5680075" cy="460533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EE1B8A4-7617-4B7B-9249-E91A4EDCBD6E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1913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9613" y="4860925"/>
            <a:ext cx="5680075" cy="460533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EE1B8A4-7617-4B7B-9249-E91A4EDCBD6E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62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9613" y="4860925"/>
            <a:ext cx="5680075" cy="460533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EE1B8A4-7617-4B7B-9249-E91A4EDCBD6E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5818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9613" y="4860925"/>
            <a:ext cx="5680075" cy="460533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EE1B8A4-7617-4B7B-9249-E91A4EDCBD6E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8498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9613" y="4860925"/>
            <a:ext cx="5680075" cy="460533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EE1B8A4-7617-4B7B-9249-E91A4EDCBD6E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367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9613" y="4860925"/>
            <a:ext cx="5680075" cy="460533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EE1B8A4-7617-4B7B-9249-E91A4EDCBD6E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25962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9613" y="4860925"/>
            <a:ext cx="5680075" cy="460533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EE1B8A4-7617-4B7B-9249-E91A4EDCBD6E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2453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867320" y="5381868"/>
            <a:ext cx="5364660" cy="4084614"/>
          </a:xfrm>
          <a:prstGeom prst="rect">
            <a:avLst/>
          </a:prstGeom>
        </p:spPr>
        <p:txBody>
          <a:bodyPr>
            <a:normAutofit/>
          </a:bodyPr>
          <a:lstStyle/>
          <a:p>
            <a:pPr eaLnBrk="0" hangingPunct="0"/>
            <a:r>
              <a:rPr lang="en-GB" b="1">
                <a:latin typeface="Trebuchet MS" pitchFamily="34" charset="0"/>
              </a:rPr>
              <a:t>Registration of event:</a:t>
            </a:r>
          </a:p>
          <a:p>
            <a:pPr eaLnBrk="0" hangingPunct="0"/>
            <a:r>
              <a:rPr lang="en-GB">
                <a:latin typeface="Trebuchet MS" pitchFamily="34" charset="0"/>
              </a:rPr>
              <a:t>Coincidence detection, i.e.</a:t>
            </a:r>
          </a:p>
          <a:p>
            <a:pPr eaLnBrk="0" hangingPunct="0"/>
            <a:r>
              <a:rPr lang="en-GB">
                <a:latin typeface="Trebuchet MS" pitchFamily="34" charset="0"/>
              </a:rPr>
              <a:t>two events </a:t>
            </a:r>
            <a:r>
              <a:rPr lang="en-GB" err="1">
                <a:latin typeface="Trebuchet MS" pitchFamily="34" charset="0"/>
              </a:rPr>
              <a:t>occuring</a:t>
            </a:r>
            <a:r>
              <a:rPr lang="en-GB">
                <a:latin typeface="Trebuchet MS" pitchFamily="34" charset="0"/>
              </a:rPr>
              <a:t> within a </a:t>
            </a:r>
          </a:p>
          <a:p>
            <a:pPr eaLnBrk="0" hangingPunct="0"/>
            <a:r>
              <a:rPr lang="en-GB">
                <a:latin typeface="Trebuchet MS" pitchFamily="34" charset="0"/>
              </a:rPr>
              <a:t>time window </a:t>
            </a:r>
            <a:r>
              <a:rPr lang="en-GB" err="1">
                <a:latin typeface="Trebuchet MS" pitchFamily="34" charset="0"/>
              </a:rPr>
              <a:t>D</a:t>
            </a:r>
            <a:r>
              <a:rPr lang="en-GB" i="1" err="1">
                <a:latin typeface="Trebuchet MS" pitchFamily="34" charset="0"/>
              </a:rPr>
              <a:t>t</a:t>
            </a:r>
            <a:r>
              <a:rPr lang="en-GB">
                <a:latin typeface="Trebuchet MS" pitchFamily="34" charset="0"/>
              </a:rPr>
              <a:t> attributed to</a:t>
            </a:r>
          </a:p>
          <a:p>
            <a:pPr eaLnBrk="0" hangingPunct="0"/>
            <a:r>
              <a:rPr lang="en-GB">
                <a:latin typeface="Trebuchet MS" pitchFamily="34" charset="0"/>
              </a:rPr>
              <a:t>One </a:t>
            </a:r>
            <a:r>
              <a:rPr lang="en-GB" err="1">
                <a:latin typeface="Trebuchet MS" pitchFamily="34" charset="0"/>
              </a:rPr>
              <a:t>anihilation</a:t>
            </a:r>
            <a:r>
              <a:rPr lang="en-GB">
                <a:latin typeface="Trebuchet MS" pitchFamily="34" charset="0"/>
              </a:rPr>
              <a:t> event</a:t>
            </a:r>
          </a:p>
          <a:p>
            <a:pPr eaLnBrk="0" hangingPunct="0"/>
            <a:r>
              <a:rPr lang="en-US">
                <a:latin typeface="Trebuchet MS" pitchFamily="34" charset="0"/>
              </a:rPr>
              <a:t>|</a:t>
            </a:r>
            <a:r>
              <a:rPr lang="en-GB">
                <a:latin typeface="Trebuchet MS" pitchFamily="34" charset="0"/>
              </a:rPr>
              <a:t> </a:t>
            </a:r>
            <a:r>
              <a:rPr lang="en-GB" i="1">
                <a:latin typeface="Trebuchet MS" pitchFamily="34" charset="0"/>
              </a:rPr>
              <a:t>t</a:t>
            </a:r>
            <a:r>
              <a:rPr lang="en-GB">
                <a:latin typeface="Trebuchet MS" pitchFamily="34" charset="0"/>
              </a:rPr>
              <a:t>1 - </a:t>
            </a:r>
            <a:r>
              <a:rPr lang="en-GB" i="1">
                <a:latin typeface="Trebuchet MS" pitchFamily="34" charset="0"/>
              </a:rPr>
              <a:t>t</a:t>
            </a:r>
            <a:r>
              <a:rPr lang="en-GB">
                <a:latin typeface="Trebuchet MS" pitchFamily="34" charset="0"/>
              </a:rPr>
              <a:t>2 </a:t>
            </a:r>
            <a:r>
              <a:rPr lang="en-US">
                <a:latin typeface="Trebuchet MS" pitchFamily="34" charset="0"/>
              </a:rPr>
              <a:t>|</a:t>
            </a:r>
            <a:r>
              <a:rPr lang="en-GB">
                <a:latin typeface="Trebuchet MS" pitchFamily="34" charset="0"/>
              </a:rPr>
              <a:t> &lt; </a:t>
            </a:r>
            <a:r>
              <a:rPr lang="en-GB" err="1">
                <a:latin typeface="Symbol" pitchFamily="18" charset="2"/>
              </a:rPr>
              <a:t>D</a:t>
            </a:r>
            <a:r>
              <a:rPr lang="en-GB" i="1" err="1">
                <a:latin typeface="Trebuchet MS" pitchFamily="34" charset="0"/>
              </a:rPr>
              <a:t>t</a:t>
            </a:r>
            <a:endParaRPr lang="en-GB" i="1">
              <a:latin typeface="Trebuchet MS" pitchFamily="34" charset="0"/>
            </a:endParaRPr>
          </a:p>
          <a:p>
            <a:endParaRPr lang="de-CH"/>
          </a:p>
          <a:p>
            <a:pPr marL="185783" indent="-185783"/>
            <a:r>
              <a:rPr lang="en-GB" b="1">
                <a:latin typeface="Trebuchet MS" pitchFamily="34" charset="0"/>
              </a:rPr>
              <a:t>Resolution:</a:t>
            </a:r>
          </a:p>
          <a:p>
            <a:pPr marL="185783" indent="-185783"/>
            <a:r>
              <a:rPr lang="en-GB">
                <a:latin typeface="Trebuchet MS" pitchFamily="34" charset="0"/>
              </a:rPr>
              <a:t>- Positron lifetime -&gt; 0.3-1 mm</a:t>
            </a:r>
          </a:p>
          <a:p>
            <a:pPr marL="185783" indent="-185783">
              <a:buFontTx/>
              <a:buChar char="-"/>
            </a:pPr>
            <a:r>
              <a:rPr lang="en-GB" b="1">
                <a:latin typeface="Trebuchet MS" pitchFamily="34" charset="0"/>
              </a:rPr>
              <a:t>Number of detectors and size of detector</a:t>
            </a:r>
          </a:p>
          <a:p>
            <a:pPr marL="185783" indent="-185783">
              <a:buFontTx/>
              <a:buChar char="-"/>
            </a:pPr>
            <a:r>
              <a:rPr lang="en-GB">
                <a:latin typeface="Trebuchet MS" pitchFamily="34" charset="0"/>
              </a:rPr>
              <a:t>Off-</a:t>
            </a:r>
            <a:r>
              <a:rPr lang="en-GB" err="1">
                <a:latin typeface="Trebuchet MS" pitchFamily="34" charset="0"/>
              </a:rPr>
              <a:t>center</a:t>
            </a:r>
            <a:r>
              <a:rPr lang="en-GB">
                <a:latin typeface="Trebuchet MS" pitchFamily="34" charset="0"/>
              </a:rPr>
              <a:t> position</a:t>
            </a:r>
          </a:p>
          <a:p>
            <a:pPr marL="185783" indent="-185783">
              <a:buFontTx/>
              <a:buChar char="-"/>
            </a:pPr>
            <a:r>
              <a:rPr lang="en-GB">
                <a:latin typeface="Trebuchet MS" pitchFamily="34" charset="0"/>
              </a:rPr>
              <a:t>Setting of </a:t>
            </a:r>
            <a:r>
              <a:rPr lang="en-GB">
                <a:latin typeface="Symbol" pitchFamily="18" charset="2"/>
              </a:rPr>
              <a:t></a:t>
            </a:r>
            <a:r>
              <a:rPr lang="en-GB">
                <a:latin typeface="Trebuchet MS" pitchFamily="34" charset="0"/>
              </a:rPr>
              <a:t>t</a:t>
            </a:r>
          </a:p>
          <a:p>
            <a:pPr marL="185783" indent="-185783">
              <a:buFontTx/>
              <a:buChar char="-"/>
            </a:pPr>
            <a:r>
              <a:rPr lang="en-GB" err="1">
                <a:latin typeface="Trebuchet MS" pitchFamily="34" charset="0"/>
              </a:rPr>
              <a:t>colineraity</a:t>
            </a:r>
            <a:endParaRPr lang="en-GB">
              <a:latin typeface="Trebuchet MS" pitchFamily="34" charset="0"/>
            </a:endParaRPr>
          </a:p>
          <a:p>
            <a:endParaRPr lang="de-CH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EE1B8A4-7617-4B7B-9249-E91A4EDCBD6E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1897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9613" y="4860925"/>
            <a:ext cx="5680075" cy="460533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EE1B8A4-7617-4B7B-9249-E91A4EDCBD6E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18746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30299B7-395E-4368-ADE4-C7C43404C749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1699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699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67320" y="5381868"/>
            <a:ext cx="5364660" cy="4084614"/>
          </a:xfrm>
          <a:prstGeom prst="rect">
            <a:avLst/>
          </a:prstGeom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128720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867320" y="5381868"/>
            <a:ext cx="5364660" cy="4084614"/>
          </a:xfrm>
          <a:prstGeom prst="rect">
            <a:avLst/>
          </a:prstGeom>
        </p:spPr>
        <p:txBody>
          <a:bodyPr/>
          <a:lstStyle/>
          <a:p>
            <a:r>
              <a:rPr lang="en-US"/>
              <a:t>TI </a:t>
            </a:r>
            <a:r>
              <a:rPr lang="en-US" err="1"/>
              <a:t>thalium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EE1B8A4-7617-4B7B-9249-E91A4EDCBD6E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74773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9613" y="4860925"/>
            <a:ext cx="5680075" cy="460533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EE1B8A4-7617-4B7B-9249-E91A4EDCBD6E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50731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9613" y="4860925"/>
            <a:ext cx="5680075" cy="460533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EE1B8A4-7617-4B7B-9249-E91A4EDCBD6E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79720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9613" y="4860925"/>
            <a:ext cx="5680075" cy="460533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EE1B8A4-7617-4B7B-9249-E91A4EDCBD6E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08390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9613" y="4860925"/>
            <a:ext cx="5680075" cy="460533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EE1B8A4-7617-4B7B-9249-E91A4EDCBD6E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83413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867320" y="5381868"/>
            <a:ext cx="5364660" cy="408461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EE1B8A4-7617-4B7B-9249-E91A4EDCBD6E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49910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9613" y="4860925"/>
            <a:ext cx="5680075" cy="460533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EE1B8A4-7617-4B7B-9249-E91A4EDCBD6E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243948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9613" y="4860925"/>
            <a:ext cx="5680075" cy="460533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EE1B8A4-7617-4B7B-9249-E91A4EDCBD6E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2617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9613" y="4860925"/>
            <a:ext cx="5680075" cy="460533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EE1B8A4-7617-4B7B-9249-E91A4EDCBD6E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2280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9613" y="4860925"/>
            <a:ext cx="5680075" cy="460533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EE1B8A4-7617-4B7B-9249-E91A4EDCBD6E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80407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000" b="1">
                <a:solidFill>
                  <a:schemeClr val="tx1"/>
                </a:solidFill>
                <a:latin typeface="ETH Light" pitchFamily="2" charset="0"/>
              </a:defRPr>
            </a:lvl1pPr>
            <a:lvl2pPr marL="804763" indent="-309524" eaLnBrk="0" hangingPunct="0">
              <a:defRPr sz="3000" b="1">
                <a:solidFill>
                  <a:schemeClr val="tx1"/>
                </a:solidFill>
                <a:latin typeface="ETH Light" pitchFamily="2" charset="0"/>
              </a:defRPr>
            </a:lvl2pPr>
            <a:lvl3pPr marL="1238098" indent="-247620" eaLnBrk="0" hangingPunct="0">
              <a:defRPr sz="3000" b="1">
                <a:solidFill>
                  <a:schemeClr val="tx1"/>
                </a:solidFill>
                <a:latin typeface="ETH Light" pitchFamily="2" charset="0"/>
              </a:defRPr>
            </a:lvl3pPr>
            <a:lvl4pPr marL="1733337" indent="-247620" eaLnBrk="0" hangingPunct="0">
              <a:defRPr sz="3000" b="1">
                <a:solidFill>
                  <a:schemeClr val="tx1"/>
                </a:solidFill>
                <a:latin typeface="ETH Light" pitchFamily="2" charset="0"/>
              </a:defRPr>
            </a:lvl4pPr>
            <a:lvl5pPr marL="2228576" indent="-247620" eaLnBrk="0" hangingPunct="0">
              <a:defRPr sz="3000" b="1">
                <a:solidFill>
                  <a:schemeClr val="tx1"/>
                </a:solidFill>
                <a:latin typeface="ETH Light" pitchFamily="2" charset="0"/>
              </a:defRPr>
            </a:lvl5pPr>
            <a:lvl6pPr marL="2723815" indent="-24762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ETH Light" pitchFamily="2" charset="0"/>
              </a:defRPr>
            </a:lvl6pPr>
            <a:lvl7pPr marL="3219054" indent="-24762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ETH Light" pitchFamily="2" charset="0"/>
              </a:defRPr>
            </a:lvl7pPr>
            <a:lvl8pPr marL="3714293" indent="-24762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ETH Light" pitchFamily="2" charset="0"/>
              </a:defRPr>
            </a:lvl8pPr>
            <a:lvl9pPr marL="4209532" indent="-24762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ETH Light" pitchFamily="2" charset="0"/>
              </a:defRPr>
            </a:lvl9pPr>
          </a:lstStyle>
          <a:p>
            <a:pPr eaLnBrk="1" hangingPunct="1"/>
            <a:fld id="{155ED5AC-304B-409E-BCD8-086EA9B70EF9}" type="slidenum">
              <a:rPr lang="en-US" sz="1300" b="0">
                <a:latin typeface="Arial" pitchFamily="34" charset="0"/>
              </a:rPr>
              <a:pPr eaLnBrk="1" hangingPunct="1"/>
              <a:t>34</a:t>
            </a:fld>
            <a:endParaRPr lang="en-US" sz="1300" b="0">
              <a:latin typeface="Arial" pitchFamily="34" charset="0"/>
            </a:endParaRPr>
          </a:p>
        </p:txBody>
      </p:sp>
      <p:sp>
        <p:nvSpPr>
          <p:cNvPr id="159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97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67320" y="5381868"/>
            <a:ext cx="5364660" cy="4084614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1834044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9613" y="4860925"/>
            <a:ext cx="5680075" cy="460533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EE1B8A4-7617-4B7B-9249-E91A4EDCBD6E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24064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9613" y="4860925"/>
            <a:ext cx="5680075" cy="460533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EE1B8A4-7617-4B7B-9249-E91A4EDCBD6E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9415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000" b="1">
                <a:solidFill>
                  <a:schemeClr val="tx1"/>
                </a:solidFill>
                <a:latin typeface="ETH Light" pitchFamily="2" charset="0"/>
              </a:defRPr>
            </a:lvl1pPr>
            <a:lvl2pPr marL="804763" indent="-309524" eaLnBrk="0" hangingPunct="0">
              <a:defRPr sz="3000" b="1">
                <a:solidFill>
                  <a:schemeClr val="tx1"/>
                </a:solidFill>
                <a:latin typeface="ETH Light" pitchFamily="2" charset="0"/>
              </a:defRPr>
            </a:lvl2pPr>
            <a:lvl3pPr marL="1238098" indent="-247620" eaLnBrk="0" hangingPunct="0">
              <a:defRPr sz="3000" b="1">
                <a:solidFill>
                  <a:schemeClr val="tx1"/>
                </a:solidFill>
                <a:latin typeface="ETH Light" pitchFamily="2" charset="0"/>
              </a:defRPr>
            </a:lvl3pPr>
            <a:lvl4pPr marL="1733337" indent="-247620" eaLnBrk="0" hangingPunct="0">
              <a:defRPr sz="3000" b="1">
                <a:solidFill>
                  <a:schemeClr val="tx1"/>
                </a:solidFill>
                <a:latin typeface="ETH Light" pitchFamily="2" charset="0"/>
              </a:defRPr>
            </a:lvl4pPr>
            <a:lvl5pPr marL="2228576" indent="-247620" eaLnBrk="0" hangingPunct="0">
              <a:defRPr sz="3000" b="1">
                <a:solidFill>
                  <a:schemeClr val="tx1"/>
                </a:solidFill>
                <a:latin typeface="ETH Light" pitchFamily="2" charset="0"/>
              </a:defRPr>
            </a:lvl5pPr>
            <a:lvl6pPr marL="2723815" indent="-24762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ETH Light" pitchFamily="2" charset="0"/>
              </a:defRPr>
            </a:lvl6pPr>
            <a:lvl7pPr marL="3219054" indent="-24762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ETH Light" pitchFamily="2" charset="0"/>
              </a:defRPr>
            </a:lvl7pPr>
            <a:lvl8pPr marL="3714293" indent="-24762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ETH Light" pitchFamily="2" charset="0"/>
              </a:defRPr>
            </a:lvl8pPr>
            <a:lvl9pPr marL="4209532" indent="-24762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ETH Light" pitchFamily="2" charset="0"/>
              </a:defRPr>
            </a:lvl9pPr>
          </a:lstStyle>
          <a:p>
            <a:pPr eaLnBrk="1" hangingPunct="1"/>
            <a:fld id="{155ED5AC-304B-409E-BCD8-086EA9B70EF9}" type="slidenum">
              <a:rPr lang="en-US" sz="1300" b="0">
                <a:latin typeface="Arial" pitchFamily="34" charset="0"/>
              </a:rPr>
              <a:pPr eaLnBrk="1" hangingPunct="1"/>
              <a:t>37</a:t>
            </a:fld>
            <a:endParaRPr lang="en-US" sz="1300" b="0">
              <a:latin typeface="Arial" pitchFamily="34" charset="0"/>
            </a:endParaRPr>
          </a:p>
        </p:txBody>
      </p:sp>
      <p:sp>
        <p:nvSpPr>
          <p:cNvPr id="159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97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67320" y="5381868"/>
            <a:ext cx="5364660" cy="4084614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799115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30299B7-395E-4368-ADE4-C7C43404C749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1699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699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67320" y="5381868"/>
            <a:ext cx="5364660" cy="4084614"/>
          </a:xfrm>
          <a:prstGeom prst="rect">
            <a:avLst/>
          </a:prstGeom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37778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9613" y="4860925"/>
            <a:ext cx="5680075" cy="460533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EE1B8A4-7617-4B7B-9249-E91A4EDCBD6E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69596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9613" y="4860925"/>
            <a:ext cx="5680075" cy="460533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EE1B8A4-7617-4B7B-9249-E91A4EDCBD6E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64983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EE1B8A4-7617-4B7B-9249-E91A4EDCBD6E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1445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9613" y="4860925"/>
            <a:ext cx="5680075" cy="460533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EE1B8A4-7617-4B7B-9249-E91A4EDCBD6E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2341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9613" y="4860925"/>
            <a:ext cx="5680075" cy="460533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EE1B8A4-7617-4B7B-9249-E91A4EDCBD6E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70923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9613" y="4860925"/>
            <a:ext cx="5680075" cy="460533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EE1B8A4-7617-4B7B-9249-E91A4EDCBD6E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58854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9613" y="4860925"/>
            <a:ext cx="5680075" cy="460533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EE1B8A4-7617-4B7B-9249-E91A4EDCBD6E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94289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9613" y="4860925"/>
            <a:ext cx="5680075" cy="460533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EE1B8A4-7617-4B7B-9249-E91A4EDCBD6E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61398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9613" y="4860925"/>
            <a:ext cx="5680075" cy="460533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EE1B8A4-7617-4B7B-9249-E91A4EDCBD6E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992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9613" y="4860925"/>
            <a:ext cx="5680075" cy="460533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EE1B8A4-7617-4B7B-9249-E91A4EDCBD6E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83396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9613" y="4860925"/>
            <a:ext cx="5680075" cy="460533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EE1B8A4-7617-4B7B-9249-E91A4EDCBD6E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30994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9613" y="4860925"/>
            <a:ext cx="5680075" cy="460533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EE1B8A4-7617-4B7B-9249-E91A4EDCBD6E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07799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9613" y="4860925"/>
            <a:ext cx="5680075" cy="460533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EE1B8A4-7617-4B7B-9249-E91A4EDCBD6E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53864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5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1pPr>
            <a:lvl2pPr marL="776383" indent="-298609">
              <a:defRPr sz="25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2pPr>
            <a:lvl3pPr marL="1194435" indent="-238887">
              <a:defRPr sz="25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3pPr>
            <a:lvl4pPr marL="1672209" indent="-238887">
              <a:defRPr sz="25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4pPr>
            <a:lvl5pPr marL="2149983" indent="-238887">
              <a:defRPr sz="25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5pPr>
            <a:lvl6pPr marL="2627757" indent="-238887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6pPr>
            <a:lvl7pPr marL="3105531" indent="-238887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7pPr>
            <a:lvl8pPr marL="3583305" indent="-238887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8pPr>
            <a:lvl9pPr marL="4061079" indent="-238887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9pPr>
          </a:lstStyle>
          <a:p>
            <a:fld id="{CE142902-158B-0440-858B-693E697CF906}" type="slidenum">
              <a:rPr lang="en-US" sz="1300" b="0">
                <a:latin typeface="Times New Roman" charset="0"/>
              </a:rPr>
              <a:pPr/>
              <a:t>52</a:t>
            </a:fld>
            <a:endParaRPr lang="en-US" sz="1300" b="0">
              <a:latin typeface="Times New Roman" charset="0"/>
            </a:endParaRPr>
          </a:p>
        </p:txBody>
      </p:sp>
      <p:sp>
        <p:nvSpPr>
          <p:cNvPr id="911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67320" y="5381868"/>
            <a:ext cx="5364660" cy="4084614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888535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9613" y="4860925"/>
            <a:ext cx="5680075" cy="460533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EE1B8A4-7617-4B7B-9249-E91A4EDCBD6E}" type="slidenum">
              <a:rPr lang="en-US" smtClean="0"/>
              <a:pPr>
                <a:defRPr/>
              </a:pPr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445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9613" y="4860925"/>
            <a:ext cx="5680075" cy="460533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EE1B8A4-7617-4B7B-9249-E91A4EDCBD6E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68542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9613" y="4860925"/>
            <a:ext cx="5680075" cy="460533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EE1B8A4-7617-4B7B-9249-E91A4EDCBD6E}" type="slidenum">
              <a:rPr lang="en-US" smtClean="0"/>
              <a:pPr>
                <a:defRPr/>
              </a:pPr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43997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9613" y="4860925"/>
            <a:ext cx="5680075" cy="460533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EE1B8A4-7617-4B7B-9249-E91A4EDCBD6E}" type="slidenum">
              <a:rPr lang="en-US" smtClean="0"/>
              <a:pPr>
                <a:defRPr/>
              </a:pPr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1818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5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1pPr>
            <a:lvl2pPr marL="776383" indent="-298609">
              <a:defRPr sz="25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2pPr>
            <a:lvl3pPr marL="1194435" indent="-238887">
              <a:defRPr sz="25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3pPr>
            <a:lvl4pPr marL="1672209" indent="-238887">
              <a:defRPr sz="25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4pPr>
            <a:lvl5pPr marL="2149983" indent="-238887">
              <a:defRPr sz="25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5pPr>
            <a:lvl6pPr marL="2627757" indent="-238887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6pPr>
            <a:lvl7pPr marL="3105531" indent="-238887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7pPr>
            <a:lvl8pPr marL="3583305" indent="-238887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8pPr>
            <a:lvl9pPr marL="4061079" indent="-238887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9pPr>
          </a:lstStyle>
          <a:p>
            <a:fld id="{B89B73CA-5282-D64B-9CA6-E864B20A1E40}" type="slidenum">
              <a:rPr lang="en-US" sz="1300" b="0">
                <a:latin typeface="Times New Roman" charset="0"/>
              </a:rPr>
              <a:pPr/>
              <a:t>56</a:t>
            </a:fld>
            <a:endParaRPr lang="en-US" sz="1300" b="0">
              <a:latin typeface="Times New Roman" charset="0"/>
            </a:endParaRPr>
          </a:p>
        </p:txBody>
      </p:sp>
      <p:sp>
        <p:nvSpPr>
          <p:cNvPr id="921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67320" y="5381868"/>
            <a:ext cx="5364660" cy="4084614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148455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867320" y="5381868"/>
            <a:ext cx="5364660" cy="408461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EE1B8A4-7617-4B7B-9249-E91A4EDCBD6E}" type="slidenum">
              <a:rPr lang="en-US" smtClean="0"/>
              <a:pPr>
                <a:defRPr/>
              </a:pPr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64128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9613" y="4860925"/>
            <a:ext cx="5680075" cy="460533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EE1B8A4-7617-4B7B-9249-E91A4EDCBD6E}" type="slidenum">
              <a:rPr lang="en-US" smtClean="0"/>
              <a:pPr>
                <a:defRPr/>
              </a:pPr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06473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60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00607873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9613" y="4860925"/>
            <a:ext cx="5680075" cy="460533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EE1B8A4-7617-4B7B-9249-E91A4EDCBD6E}" type="slidenum">
              <a:rPr lang="en-US" smtClean="0"/>
              <a:pPr>
                <a:defRPr/>
              </a:pPr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8679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9613" y="4860925"/>
            <a:ext cx="5680075" cy="460533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EE1B8A4-7617-4B7B-9249-E91A4EDCBD6E}" type="slidenum">
              <a:rPr lang="en-US" smtClean="0"/>
              <a:pPr>
                <a:defRPr/>
              </a:pPr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69788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9613" y="4860925"/>
            <a:ext cx="5680075" cy="460533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EE1B8A4-7617-4B7B-9249-E91A4EDCBD6E}" type="slidenum">
              <a:rPr lang="en-US" smtClean="0"/>
              <a:pPr>
                <a:defRPr/>
              </a:pPr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67191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5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1pPr>
            <a:lvl2pPr marL="776383" indent="-298609">
              <a:defRPr sz="25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2pPr>
            <a:lvl3pPr marL="1194435" indent="-238887">
              <a:defRPr sz="25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3pPr>
            <a:lvl4pPr marL="1672209" indent="-238887">
              <a:defRPr sz="25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4pPr>
            <a:lvl5pPr marL="2149983" indent="-238887">
              <a:defRPr sz="25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5pPr>
            <a:lvl6pPr marL="2627757" indent="-238887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6pPr>
            <a:lvl7pPr marL="3105531" indent="-238887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7pPr>
            <a:lvl8pPr marL="3583305" indent="-238887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8pPr>
            <a:lvl9pPr marL="4061079" indent="-238887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9pPr>
          </a:lstStyle>
          <a:p>
            <a:fld id="{414B0CAE-42E3-654D-B65B-714D12C7B1C9}" type="slidenum">
              <a:rPr lang="en-US" sz="1300" b="0">
                <a:latin typeface="Times New Roman" charset="0"/>
              </a:rPr>
              <a:pPr/>
              <a:t>64</a:t>
            </a:fld>
            <a:endParaRPr lang="en-US" sz="1300" b="0">
              <a:latin typeface="Times New Roman" charset="0"/>
            </a:endParaRPr>
          </a:p>
        </p:txBody>
      </p:sp>
      <p:sp>
        <p:nvSpPr>
          <p:cNvPr id="901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67320" y="5381868"/>
            <a:ext cx="5364660" cy="4084614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r>
              <a:rPr lang="en-US">
                <a:latin typeface="Times New Roman" charset="0"/>
              </a:rPr>
              <a:t>Schizophrenic</a:t>
            </a:r>
            <a:r>
              <a:rPr lang="en-US" baseline="0">
                <a:latin typeface="Times New Roman" charset="0"/>
              </a:rPr>
              <a:t> patient under various antipsychotic drugs. Interaction with dopamine D2 receptors </a:t>
            </a:r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58661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9613" y="4860925"/>
            <a:ext cx="5680075" cy="460533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EE1B8A4-7617-4B7B-9249-E91A4EDCBD6E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643179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9613" y="4860925"/>
            <a:ext cx="5680075" cy="4605338"/>
          </a:xfrm>
          <a:prstGeom prst="rect">
            <a:avLst/>
          </a:prstGeom>
        </p:spPr>
        <p:txBody>
          <a:bodyPr/>
          <a:lstStyle/>
          <a:p>
            <a:r>
              <a:rPr lang="de-DE" sz="1200" b="0" i="0" u="none" strike="noStrike" kern="120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PET </a:t>
            </a:r>
            <a:r>
              <a:rPr lang="de-DE" sz="1200" b="0" i="0" u="none" strike="noStrike" kern="120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maps</a:t>
            </a:r>
            <a:r>
              <a:rPr lang="de-DE" sz="1200" b="0" i="0" u="none" strike="noStrike" kern="120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lang="de-DE" sz="1200" b="0" i="0" u="none" strike="noStrike" kern="120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superimposed</a:t>
            </a:r>
            <a:r>
              <a:rPr lang="de-DE" sz="1200" b="0" i="0" u="none" strike="noStrike" kern="120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 on MRI </a:t>
            </a:r>
            <a:r>
              <a:rPr lang="de-DE" sz="1200" b="0" i="0" u="none" strike="noStrike" kern="120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brain</a:t>
            </a:r>
            <a:r>
              <a:rPr lang="de-DE" sz="1200" b="0" i="0" u="none" strike="noStrike" kern="120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lang="de-DE" sz="1200" b="0" i="0" u="none" strike="noStrike" kern="120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scans</a:t>
            </a:r>
            <a:r>
              <a:rPr lang="de-DE" sz="1200" b="0" i="0" u="none" strike="noStrike" kern="120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lang="de-DE" sz="1200" b="0" i="0" u="none" strike="noStrike" kern="120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show</a:t>
            </a:r>
            <a:r>
              <a:rPr lang="de-DE" sz="1200" b="0" i="0" u="none" strike="noStrike" kern="120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lang="de-DE" sz="1200" b="0" i="0" u="none" strike="noStrike" kern="120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voxels</a:t>
            </a:r>
            <a:r>
              <a:rPr lang="de-DE" sz="1200" b="0" i="0" u="none" strike="noStrike" kern="120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lang="de-DE" sz="1200" b="0" i="0" u="none" strike="noStrike" kern="120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with</a:t>
            </a:r>
            <a:r>
              <a:rPr lang="de-DE" sz="1200" b="0" i="0" u="none" strike="noStrike" kern="120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lang="de-DE" sz="1200" b="0" i="0" u="none" strike="noStrike" kern="120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higher</a:t>
            </a:r>
            <a:r>
              <a:rPr lang="de-DE" sz="1200" b="0" i="0" u="none" strike="noStrike" kern="120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lang="de-DE" sz="1200" b="0" i="0" u="none" strike="noStrike" kern="120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regional:cerebellar</a:t>
            </a:r>
            <a:r>
              <a:rPr lang="de-DE" sz="1200" b="0" i="0" u="none" strike="noStrike" kern="120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lang="de-DE" sz="1200" b="0" i="0" u="none" strike="noStrike" kern="120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gray</a:t>
            </a:r>
            <a:r>
              <a:rPr lang="de-DE" sz="1200" b="0" i="0" u="none" strike="noStrike" kern="120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-matter </a:t>
            </a:r>
            <a:r>
              <a:rPr lang="de-DE" sz="1200" b="0" i="0" u="none" strike="noStrike" kern="120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flortaucipir</a:t>
            </a:r>
            <a:r>
              <a:rPr lang="de-DE" sz="1200" b="0" i="0" u="none" strike="noStrike" kern="120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lang="de-DE" sz="1200" b="0" i="0" u="none" strike="noStrike" kern="120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standard</a:t>
            </a:r>
            <a:r>
              <a:rPr lang="de-DE" sz="1200" b="0" i="0" u="none" strike="noStrike" kern="120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lang="de-DE" sz="1200" b="0" i="0" u="none" strike="noStrike" kern="120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uptake</a:t>
            </a:r>
            <a:r>
              <a:rPr lang="de-DE" sz="1200" b="0" i="0" u="none" strike="noStrike" kern="120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lang="de-DE" sz="1200" b="0" i="0" u="none" strike="noStrike" kern="120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value</a:t>
            </a:r>
            <a:r>
              <a:rPr lang="de-DE" sz="1200" b="0" i="0" u="none" strike="noStrike" kern="120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lang="de-DE" sz="1200" b="0" i="0" u="none" strike="noStrike" kern="120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ratios</a:t>
            </a:r>
            <a:r>
              <a:rPr lang="de-DE" sz="1200" b="0" i="0" u="none" strike="noStrike" kern="120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 (SUVRs) </a:t>
            </a:r>
            <a:r>
              <a:rPr lang="de-DE" sz="1200" b="0" i="0" u="none" strike="noStrike" kern="120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among</a:t>
            </a:r>
            <a:r>
              <a:rPr lang="de-DE" sz="1200" b="0" i="0" u="none" strike="noStrike" kern="120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lang="de-DE" sz="1200" b="0" i="0" u="none" strike="noStrike" kern="120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former</a:t>
            </a:r>
            <a:r>
              <a:rPr lang="de-DE" sz="1200" b="0" i="0" u="none" strike="noStrike" kern="120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 National Football League (NFL) </a:t>
            </a:r>
            <a:r>
              <a:rPr lang="de-DE" sz="1200" b="0" i="0" u="none" strike="noStrike" kern="120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players</a:t>
            </a:r>
            <a:r>
              <a:rPr lang="de-DE" sz="1200" b="0" i="0" u="none" strike="noStrike" kern="120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.</a:t>
            </a:r>
          </a:p>
          <a:p>
            <a:endParaRPr lang="de-DE" sz="1200" b="0" i="0" u="none" strike="noStrike" kern="1200">
              <a:solidFill>
                <a:schemeClr val="tx1"/>
              </a:solidFill>
              <a:effectLst/>
              <a:latin typeface="Arial" panose="020B0604020202020204" pitchFamily="34" charset="0"/>
              <a:ea typeface="+mn-ea"/>
              <a:cs typeface="+mn-cs"/>
            </a:endParaRPr>
          </a:p>
          <a:p>
            <a:r>
              <a:rPr lang="de-DE" sz="1200" b="0" i="0" u="none" strike="noStrike" kern="120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We</a:t>
            </a:r>
            <a:r>
              <a:rPr lang="de-DE" sz="1200" b="0" i="0" u="none" strike="noStrike" kern="120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lang="de-DE" sz="1200" b="0" i="0" u="none" strike="noStrike" kern="120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used</a:t>
            </a:r>
            <a:r>
              <a:rPr lang="de-DE" sz="1200" b="0" i="0" u="none" strike="noStrike" kern="120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lang="de-DE" sz="1200" b="0" i="0" u="none" strike="noStrike" kern="120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flortaucipir</a:t>
            </a:r>
            <a:r>
              <a:rPr lang="de-DE" sz="1200" b="0" i="0" u="none" strike="noStrike" kern="120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lang="de-DE" sz="1200" b="0" i="0" u="none" strike="noStrike" kern="120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positron</a:t>
            </a:r>
            <a:r>
              <a:rPr lang="de-DE" sz="1200" b="0" i="0" u="none" strike="noStrike" kern="120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-emission </a:t>
            </a:r>
            <a:r>
              <a:rPr lang="de-DE" sz="1200" b="0" i="0" u="none" strike="noStrike" kern="120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tomography</a:t>
            </a:r>
            <a:r>
              <a:rPr lang="de-DE" sz="1200" b="0" i="0" u="none" strike="noStrike" kern="120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 (PET) </a:t>
            </a:r>
            <a:r>
              <a:rPr lang="de-DE" sz="1200" b="0" i="0" u="none" strike="noStrike" kern="120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and</a:t>
            </a:r>
            <a:r>
              <a:rPr lang="de-DE" sz="1200" b="0" i="0" u="none" strike="noStrike" kern="120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lang="de-DE" sz="1200" b="0" i="0" u="none" strike="noStrike" kern="120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florbetapir</a:t>
            </a:r>
            <a:r>
              <a:rPr lang="de-DE" sz="1200" b="0" i="0" u="none" strike="noStrike" kern="120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 PET </a:t>
            </a:r>
            <a:r>
              <a:rPr lang="de-DE" sz="1200" b="0" i="0" u="none" strike="noStrike" kern="120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to</a:t>
            </a:r>
            <a:r>
              <a:rPr lang="de-DE" sz="1200" b="0" i="0" u="none" strike="noStrike" kern="120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lang="de-DE" sz="1200" b="0" i="0" u="none" strike="noStrike" kern="120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measure</a:t>
            </a:r>
            <a:r>
              <a:rPr lang="de-DE" sz="1200" b="0" i="0" u="none" strike="noStrike" kern="120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lang="de-DE" sz="1200" b="0" i="0" u="none" strike="noStrike" kern="120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deposition</a:t>
            </a:r>
            <a:r>
              <a:rPr lang="de-DE" sz="1200" b="0" i="0" u="none" strike="noStrike" kern="120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lang="de-DE" sz="1200" b="0" i="0" u="none" strike="noStrike" kern="120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of</a:t>
            </a:r>
            <a:r>
              <a:rPr lang="de-DE" sz="1200" b="0" i="0" u="none" strike="noStrike" kern="120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 tau </a:t>
            </a:r>
            <a:r>
              <a:rPr lang="de-DE" sz="1200" b="0" i="0" u="none" strike="noStrike" kern="120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and</a:t>
            </a:r>
            <a:r>
              <a:rPr lang="de-DE" sz="1200" b="0" i="0" u="none" strike="noStrike" kern="120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 amyloid-beta, </a:t>
            </a:r>
            <a:r>
              <a:rPr lang="de-DE" sz="1200" b="0" i="0" u="none" strike="noStrike" kern="120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respectively</a:t>
            </a:r>
            <a:r>
              <a:rPr lang="de-DE" sz="1200" b="0" i="0" u="none" strike="noStrike" kern="120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, in </a:t>
            </a:r>
            <a:r>
              <a:rPr lang="de-DE" sz="1200" b="0" i="0" u="none" strike="noStrike" kern="120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the</a:t>
            </a:r>
            <a:r>
              <a:rPr lang="de-DE" sz="1200" b="0" i="0" u="none" strike="noStrike" kern="120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lang="de-DE" sz="1200" b="0" i="0" u="none" strike="noStrike" kern="120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brains</a:t>
            </a:r>
            <a:r>
              <a:rPr lang="de-DE" sz="1200" b="0" i="0" u="none" strike="noStrike" kern="120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lang="de-DE" sz="1200" b="0" i="0" u="none" strike="noStrike" kern="120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of</a:t>
            </a:r>
            <a:r>
              <a:rPr lang="de-DE" sz="1200" b="0" i="0" u="none" strike="noStrike" kern="120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lang="de-DE" sz="1200" b="0" i="0" u="none" strike="noStrike" kern="120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former</a:t>
            </a:r>
            <a:r>
              <a:rPr lang="de-DE" sz="1200" b="0" i="0" u="none" strike="noStrike" kern="120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 National Football League (NFL) </a:t>
            </a:r>
            <a:r>
              <a:rPr lang="de-DE" sz="1200" b="0" i="0" u="none" strike="noStrike" kern="120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players</a:t>
            </a:r>
            <a:r>
              <a:rPr lang="de-DE" sz="1200" b="0" i="0" u="none" strike="noStrike" kern="120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lang="de-DE" sz="1200" b="0" i="0" u="none" strike="noStrike" kern="120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with</a:t>
            </a:r>
            <a:r>
              <a:rPr lang="de-DE" sz="1200" b="0" i="0" u="none" strike="noStrike" kern="120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lang="de-DE" sz="1200" b="0" i="0" u="none" strike="noStrike" kern="120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cognitive</a:t>
            </a:r>
            <a:r>
              <a:rPr lang="de-DE" sz="1200" b="0" i="0" u="none" strike="noStrike" kern="120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lang="de-DE" sz="1200" b="0" i="0" u="none" strike="noStrike" kern="120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and</a:t>
            </a:r>
            <a:r>
              <a:rPr lang="de-DE" sz="1200" b="0" i="0" u="none" strike="noStrike" kern="120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lang="de-DE" sz="1200" b="0" i="0" u="none" strike="noStrike" kern="120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neuropsychiatric</a:t>
            </a:r>
            <a:r>
              <a:rPr lang="de-DE" sz="1200" b="0" i="0" u="none" strike="noStrike" kern="120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lang="de-DE" sz="1200" b="0" i="0" u="none" strike="noStrike" kern="120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symptoms</a:t>
            </a:r>
            <a:r>
              <a:rPr lang="de-DE" sz="1200" b="0" i="0" u="none" strike="noStrike" kern="120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lang="de-DE" sz="1200" b="0" i="0" u="none" strike="noStrike" kern="120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and</a:t>
            </a:r>
            <a:r>
              <a:rPr lang="de-DE" sz="1200" b="0" i="0" u="none" strike="noStrike" kern="120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 in </a:t>
            </a:r>
            <a:r>
              <a:rPr lang="de-DE" sz="1200" b="0" i="0" u="none" strike="noStrike" kern="120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asymptomatic</a:t>
            </a:r>
            <a:r>
              <a:rPr lang="de-DE" sz="1200" b="0" i="0" u="none" strike="noStrike" kern="120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lang="de-DE" sz="1200" b="0" i="0" u="none" strike="noStrike" kern="120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men</a:t>
            </a:r>
            <a:r>
              <a:rPr lang="de-DE" sz="1200" b="0" i="0" u="none" strike="noStrike" kern="120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lang="de-DE" sz="1200" b="0" i="0" u="none" strike="noStrike" kern="120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with</a:t>
            </a:r>
            <a:r>
              <a:rPr lang="de-DE" sz="1200" b="0" i="0" u="none" strike="noStrike" kern="120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lang="de-DE" sz="1200" b="0" i="0" u="none" strike="noStrike" kern="120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no</a:t>
            </a:r>
            <a:r>
              <a:rPr lang="de-DE" sz="1200" b="0" i="0" u="none" strike="noStrike" kern="120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lang="de-DE" sz="1200" b="0" i="0" u="none" strike="noStrike" kern="120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history</a:t>
            </a:r>
            <a:r>
              <a:rPr lang="de-DE" sz="1200" b="0" i="0" u="none" strike="noStrike" kern="120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lang="de-DE" sz="1200" b="0" i="0" u="none" strike="noStrike" kern="120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of</a:t>
            </a:r>
            <a:r>
              <a:rPr lang="de-DE" sz="1200" b="0" i="0" u="none" strike="noStrike" kern="120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lang="de-DE" sz="1200" b="0" i="0" u="none" strike="noStrike" kern="120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traumatic</a:t>
            </a:r>
            <a:r>
              <a:rPr lang="de-DE" sz="1200" b="0" i="0" u="none" strike="noStrike" kern="120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lang="de-DE" sz="1200" b="0" i="0" u="none" strike="noStrike" kern="120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brain</a:t>
            </a:r>
            <a:r>
              <a:rPr lang="de-DE" sz="1200" b="0" i="0" u="none" strike="noStrike" kern="120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lang="de-DE" sz="1200" b="0" i="0" u="none" strike="noStrike" kern="120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injury</a:t>
            </a:r>
            <a:r>
              <a:rPr lang="de-DE" sz="1200" b="0" i="0" u="none" strike="noStrike" kern="120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. </a:t>
            </a:r>
            <a:r>
              <a:rPr lang="de-DE" sz="1200" b="0" i="0" u="none" strike="noStrike" kern="120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Automated</a:t>
            </a:r>
            <a:r>
              <a:rPr lang="de-DE" sz="1200" b="0" i="0" u="none" strike="noStrike" kern="120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 image-analysis </a:t>
            </a:r>
            <a:r>
              <a:rPr lang="de-DE" sz="1200" b="0" i="0" u="none" strike="noStrike" kern="120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algorithms</a:t>
            </a:r>
            <a:r>
              <a:rPr lang="de-DE" sz="1200" b="0" i="0" u="none" strike="noStrike" kern="120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lang="de-DE" sz="1200" b="0" i="0" u="none" strike="noStrike" kern="120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were</a:t>
            </a:r>
            <a:r>
              <a:rPr lang="de-DE" sz="1200" b="0" i="0" u="none" strike="noStrike" kern="120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lang="de-DE" sz="1200" b="0" i="0" u="none" strike="noStrike" kern="120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used</a:t>
            </a:r>
            <a:r>
              <a:rPr lang="de-DE" sz="1200" b="0" i="0" u="none" strike="noStrike" kern="120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lang="de-DE" sz="1200" b="0" i="0" u="none" strike="noStrike" kern="120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to</a:t>
            </a:r>
            <a:r>
              <a:rPr lang="de-DE" sz="1200" b="0" i="0" u="none" strike="noStrike" kern="120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lang="de-DE" sz="1200" b="0" i="0" u="none" strike="noStrike" kern="120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compare</a:t>
            </a:r>
            <a:r>
              <a:rPr lang="de-DE" sz="1200" b="0" i="0" u="none" strike="noStrike" kern="120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lang="de-DE" sz="1200" b="0" i="0" u="none" strike="noStrike" kern="120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the</a:t>
            </a:r>
            <a:r>
              <a:rPr lang="de-DE" sz="1200" b="0" i="0" u="none" strike="noStrike" kern="120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 regional tau </a:t>
            </a:r>
            <a:r>
              <a:rPr lang="de-DE" sz="1200" b="0" i="0" u="none" strike="noStrike" kern="120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standardized</a:t>
            </a:r>
            <a:r>
              <a:rPr lang="de-DE" sz="1200" b="0" i="0" u="none" strike="noStrike" kern="120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lang="de-DE" sz="1200" b="0" i="0" u="none" strike="noStrike" kern="120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uptake</a:t>
            </a:r>
            <a:r>
              <a:rPr lang="de-DE" sz="1200" b="0" i="0" u="none" strike="noStrike" kern="120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lang="de-DE" sz="1200" b="0" i="0" u="none" strike="noStrike" kern="120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value</a:t>
            </a:r>
            <a:r>
              <a:rPr lang="de-DE" sz="1200" b="0" i="0" u="none" strike="noStrike" kern="120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lang="de-DE" sz="1200" b="0" i="0" u="none" strike="noStrike" kern="120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ratio</a:t>
            </a:r>
            <a:r>
              <a:rPr lang="de-DE" sz="1200" b="0" i="0" u="none" strike="noStrike" kern="120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 (SUVR, </a:t>
            </a:r>
            <a:r>
              <a:rPr lang="de-DE" sz="1200" b="0" i="0" u="none" strike="noStrike" kern="120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the</a:t>
            </a:r>
            <a:r>
              <a:rPr lang="de-DE" sz="1200" b="0" i="0" u="none" strike="noStrike" kern="120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lang="de-DE" sz="1200" b="0" i="0" u="none" strike="noStrike" kern="120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ratio</a:t>
            </a:r>
            <a:r>
              <a:rPr lang="de-DE" sz="1200" b="0" i="0" u="none" strike="noStrike" kern="120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lang="de-DE" sz="1200" b="0" i="0" u="none" strike="noStrike" kern="120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of</a:t>
            </a:r>
            <a:r>
              <a:rPr lang="de-DE" sz="1200" b="0" i="0" u="none" strike="noStrike" kern="120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lang="de-DE" sz="1200" b="0" i="0" u="none" strike="noStrike" kern="120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radioactivity</a:t>
            </a:r>
            <a:r>
              <a:rPr lang="de-DE" sz="1200" b="0" i="0" u="none" strike="noStrike" kern="120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 in a </a:t>
            </a:r>
            <a:r>
              <a:rPr lang="de-DE" sz="1200" b="0" i="0" u="none" strike="noStrike" kern="120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cerebral</a:t>
            </a:r>
            <a:r>
              <a:rPr lang="de-DE" sz="1200" b="0" i="0" u="none" strike="noStrike" kern="120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lang="de-DE" sz="1200" b="0" i="0" u="none" strike="noStrike" kern="120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region</a:t>
            </a:r>
            <a:r>
              <a:rPr lang="de-DE" sz="1200" b="0" i="0" u="none" strike="noStrike" kern="120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lang="de-DE" sz="1200" b="0" i="0" u="none" strike="noStrike" kern="120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to</a:t>
            </a:r>
            <a:r>
              <a:rPr lang="de-DE" sz="1200" b="0" i="0" u="none" strike="noStrike" kern="120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lang="de-DE" sz="1200" b="0" i="0" u="none" strike="noStrike" kern="120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that</a:t>
            </a:r>
            <a:r>
              <a:rPr lang="de-DE" sz="1200" b="0" i="0" u="none" strike="noStrike" kern="120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 in </a:t>
            </a:r>
            <a:r>
              <a:rPr lang="de-DE" sz="1200" b="0" i="0" u="none" strike="noStrike" kern="120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the</a:t>
            </a:r>
            <a:r>
              <a:rPr lang="de-DE" sz="1200" b="0" i="0" u="none" strike="noStrike" kern="120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lang="de-DE" sz="1200" b="0" i="0" u="none" strike="noStrike" kern="120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cerebellum</a:t>
            </a:r>
            <a:r>
              <a:rPr lang="de-DE" sz="1200" b="0" i="0" u="none" strike="noStrike" kern="120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lang="de-DE" sz="1200" b="0" i="0" u="none" strike="noStrike" kern="120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as</a:t>
            </a:r>
            <a:r>
              <a:rPr lang="de-DE" sz="1200" b="0" i="0" u="none" strike="noStrike" kern="120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 a </a:t>
            </a:r>
            <a:r>
              <a:rPr lang="de-DE" sz="1200" b="0" i="0" u="none" strike="noStrike" kern="120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reference</a:t>
            </a:r>
            <a:r>
              <a:rPr lang="de-DE" sz="1200" b="0" i="0" u="none" strike="noStrike" kern="120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) </a:t>
            </a:r>
            <a:r>
              <a:rPr lang="de-DE" sz="1200" b="0" i="0" u="none" strike="noStrike" kern="120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between</a:t>
            </a:r>
            <a:r>
              <a:rPr lang="de-DE" sz="1200" b="0" i="0" u="none" strike="noStrike" kern="120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lang="de-DE" sz="1200" b="0" i="0" u="none" strike="noStrike" kern="120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the</a:t>
            </a:r>
            <a:r>
              <a:rPr lang="de-DE" sz="1200" b="0" i="0" u="none" strike="noStrike" kern="120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lang="de-DE" sz="1200" b="0" i="0" u="none" strike="noStrike" kern="120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two</a:t>
            </a:r>
            <a:r>
              <a:rPr lang="de-DE" sz="1200" b="0" i="0" u="none" strike="noStrike" kern="120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lang="de-DE" sz="1200" b="0" i="0" u="none" strike="noStrike" kern="120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groups</a:t>
            </a:r>
            <a:r>
              <a:rPr lang="de-DE" sz="1200" b="0" i="0" u="none" strike="noStrike" kern="120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lang="de-DE" sz="1200" b="0" i="0" u="none" strike="noStrike" kern="120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and</a:t>
            </a:r>
            <a:r>
              <a:rPr lang="de-DE" sz="1200" b="0" i="0" u="none" strike="noStrike" kern="120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lang="de-DE" sz="1200" b="0" i="0" u="none" strike="noStrike" kern="120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to</a:t>
            </a:r>
            <a:r>
              <a:rPr lang="de-DE" sz="1200" b="0" i="0" u="none" strike="noStrike" kern="120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lang="de-DE" sz="1200" b="0" i="0" u="none" strike="noStrike" kern="120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explore</a:t>
            </a:r>
            <a:r>
              <a:rPr lang="de-DE" sz="1200" b="0" i="0" u="none" strike="noStrike" kern="120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lang="de-DE" sz="1200" b="0" i="0" u="none" strike="noStrike" kern="120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the</a:t>
            </a:r>
            <a:r>
              <a:rPr lang="de-DE" sz="1200" b="0" i="0" u="none" strike="noStrike" kern="120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lang="de-DE" sz="1200" b="0" i="0" u="none" strike="noStrike" kern="120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associations</a:t>
            </a:r>
            <a:r>
              <a:rPr lang="de-DE" sz="1200" b="0" i="0" u="none" strike="noStrike" kern="120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lang="de-DE" sz="1200" b="0" i="0" u="none" strike="noStrike" kern="120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of</a:t>
            </a:r>
            <a:r>
              <a:rPr lang="de-DE" sz="1200" b="0" i="0" u="none" strike="noStrike" kern="120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 SUVR </a:t>
            </a:r>
            <a:r>
              <a:rPr lang="de-DE" sz="1200" b="0" i="0" u="none" strike="noStrike" kern="120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with</a:t>
            </a:r>
            <a:r>
              <a:rPr lang="de-DE" sz="1200" b="0" i="0" u="none" strike="noStrike" kern="120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lang="de-DE" sz="1200" b="0" i="0" u="none" strike="noStrike" kern="120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symptom</a:t>
            </a:r>
            <a:r>
              <a:rPr lang="de-DE" sz="1200" b="0" i="0" u="none" strike="noStrike" kern="120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lang="de-DE" sz="1200" b="0" i="0" u="none" strike="noStrike" kern="120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severity</a:t>
            </a:r>
            <a:r>
              <a:rPr lang="de-DE" sz="1200" b="0" i="0" u="none" strike="noStrike" kern="120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lang="de-DE" sz="1200" b="0" i="0" u="none" strike="noStrike" kern="120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and</a:t>
            </a:r>
            <a:r>
              <a:rPr lang="de-DE" sz="1200" b="0" i="0" u="none" strike="noStrike" kern="120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lang="de-DE" sz="1200" b="0" i="0" u="none" strike="noStrike" kern="120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with</a:t>
            </a:r>
            <a:r>
              <a:rPr lang="de-DE" sz="1200" b="0" i="0" u="none" strike="noStrike" kern="120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lang="de-DE" sz="1200" b="0" i="0" u="none" strike="noStrike" kern="120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years</a:t>
            </a:r>
            <a:r>
              <a:rPr lang="de-DE" sz="1200" b="0" i="0" u="none" strike="noStrike" kern="120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lang="de-DE" sz="1200" b="0" i="0" u="none" strike="noStrike" kern="120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of</a:t>
            </a:r>
            <a:r>
              <a:rPr lang="de-DE" sz="1200" b="0" i="0" u="none" strike="noStrike" kern="120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lang="de-DE" sz="1200" b="0" i="0" u="none" strike="noStrike" kern="120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football</a:t>
            </a:r>
            <a:r>
              <a:rPr lang="de-DE" sz="1200" b="0" i="0" u="none" strike="noStrike" kern="120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lang="de-DE" sz="1200" b="0" i="0" u="none" strike="noStrike" kern="120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play</a:t>
            </a:r>
            <a:r>
              <a:rPr lang="de-DE" sz="1200" b="0" i="0" u="none" strike="noStrike" kern="120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 in </a:t>
            </a:r>
            <a:r>
              <a:rPr lang="de-DE" sz="1200" b="0" i="0" u="none" strike="noStrike" kern="120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the</a:t>
            </a:r>
            <a:r>
              <a:rPr lang="de-DE" sz="1200" b="0" i="0" u="none" strike="noStrike" kern="120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lang="de-DE" sz="1200" b="0" i="0" u="none" strike="noStrike" kern="120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former</a:t>
            </a:r>
            <a:r>
              <a:rPr lang="de-DE" sz="1200" b="0" i="0" u="none" strike="noStrike" kern="120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-player </a:t>
            </a:r>
            <a:r>
              <a:rPr lang="de-DE" sz="1200" b="0" i="0" u="none" strike="noStrike" kern="120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group</a:t>
            </a:r>
            <a:r>
              <a:rPr lang="de-DE" sz="1200" b="0" i="0" u="none" strike="noStrike" kern="120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.</a:t>
            </a:r>
          </a:p>
          <a:p>
            <a:endParaRPr lang="de-DE" sz="1200" b="0" i="0" u="none" strike="noStrike" kern="1200">
              <a:solidFill>
                <a:schemeClr val="tx1"/>
              </a:solidFill>
              <a:effectLst/>
              <a:latin typeface="Arial" panose="020B0604020202020204" pitchFamily="34" charset="0"/>
              <a:ea typeface="+mn-ea"/>
              <a:cs typeface="+mn-cs"/>
            </a:endParaRPr>
          </a:p>
          <a:p>
            <a:endParaRPr lang="de-DE" sz="1200" b="0" i="0" u="none" strike="noStrike" kern="1200">
              <a:solidFill>
                <a:schemeClr val="tx1"/>
              </a:solidFill>
              <a:effectLst/>
              <a:latin typeface="Arial" panose="020B0604020202020204" pitchFamily="34" charset="0"/>
              <a:ea typeface="+mn-ea"/>
              <a:cs typeface="+mn-cs"/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EE1B8A4-7617-4B7B-9249-E91A4EDCBD6E}" type="slidenum">
              <a:rPr lang="en-US" smtClean="0"/>
              <a:pPr>
                <a:defRPr/>
              </a:pPr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93904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9613" y="4860925"/>
            <a:ext cx="5680075" cy="460533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EE1B8A4-7617-4B7B-9249-E91A4EDCBD6E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7479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9613" y="4860925"/>
            <a:ext cx="5680075" cy="460533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EE1B8A4-7617-4B7B-9249-E91A4EDCBD6E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8134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9613" y="4860925"/>
            <a:ext cx="5680075" cy="460533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EE1B8A4-7617-4B7B-9249-E91A4EDCBD6E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3758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49" y="4797152"/>
            <a:ext cx="8496300" cy="1440136"/>
          </a:xfrm>
          <a:solidFill>
            <a:schemeClr val="accent1"/>
          </a:solidFill>
        </p:spPr>
        <p:txBody>
          <a:bodyPr lIns="360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3429000"/>
            <a:ext cx="8496300" cy="1368152"/>
          </a:xfrm>
          <a:solidFill>
            <a:schemeClr val="accent1"/>
          </a:solidFill>
        </p:spPr>
        <p:txBody>
          <a:bodyPr wrap="square" lIns="360000" tIns="72000" anchor="ctr" anchorCtr="0"/>
          <a:lstStyle>
            <a:lvl1pPr>
              <a:lnSpc>
                <a:spcPct val="100000"/>
              </a:lnSpc>
              <a:spcBef>
                <a:spcPts val="0"/>
              </a:spcBef>
              <a:defRPr sz="340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GB" dirty="0"/>
              <a:t>Add title</a:t>
            </a:r>
          </a:p>
        </p:txBody>
      </p:sp>
      <p:pic>
        <p:nvPicPr>
          <p:cNvPr id="8" name="Bildplatzhalter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26901" r="39348" b="46355"/>
          <a:stretch/>
        </p:blipFill>
        <p:spPr>
          <a:xfrm>
            <a:off x="323849" y="619200"/>
            <a:ext cx="8496301" cy="2809800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17D76215-2842-9145-8A92-D1496CB1C553}"/>
              </a:ext>
            </a:extLst>
          </p:cNvPr>
          <p:cNvSpPr txBox="1"/>
          <p:nvPr userDrawn="1"/>
        </p:nvSpPr>
        <p:spPr>
          <a:xfrm>
            <a:off x="357968" y="6308725"/>
            <a:ext cx="2773872" cy="459775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1200" b="0" u="none">
                <a:solidFill>
                  <a:schemeClr val="tx1">
                    <a:lumMod val="75000"/>
                    <a:lumOff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IBT Zurich – </a:t>
            </a:r>
            <a:r>
              <a:rPr lang="en-GB" sz="1200" b="0" u="none" err="1">
                <a:solidFill>
                  <a:schemeClr val="tx1">
                    <a:lumMod val="75000"/>
                    <a:lumOff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www.biomed.ee.ethz.ch</a:t>
            </a:r>
            <a:endParaRPr lang="en-GB" sz="1200" b="0" u="none" baseline="0">
              <a:solidFill>
                <a:schemeClr val="tx1">
                  <a:lumMod val="75000"/>
                  <a:lumOff val="2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17CFDD-B539-4D48-AFE9-F0E30B4F5EB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6579" y="6418070"/>
            <a:ext cx="396836" cy="365125"/>
          </a:xfrm>
          <a:prstGeom prst="rect">
            <a:avLst/>
          </a:prstGeom>
        </p:spPr>
        <p:txBody>
          <a:bodyPr/>
          <a:lstStyle/>
          <a:p>
            <a:fld id="{79594931-7310-8546-9CE2-0B8C244628B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00951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1196752"/>
            <a:ext cx="8496300" cy="5111974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8496300" cy="576038"/>
          </a:xfrm>
          <a:solidFill>
            <a:schemeClr val="bg1"/>
          </a:solidFill>
        </p:spPr>
        <p:txBody>
          <a:bodyPr/>
          <a:lstStyle>
            <a:lvl1pPr>
              <a:defRPr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B53D31-FB64-3749-8678-0250431F9A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6579" y="6418070"/>
            <a:ext cx="3968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79594931-7310-8546-9CE2-0B8C244628B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99162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BD378B15-CCFB-0442-B002-B8A0287647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6579" y="6418070"/>
            <a:ext cx="3968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79594931-7310-8546-9CE2-0B8C244628B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7188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474F68-EB1B-994E-BABF-5C3E2E25AE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6579" y="6418070"/>
            <a:ext cx="3968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79594931-7310-8546-9CE2-0B8C244628B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9302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8942147"/>
      </p:ext>
    </p:extLst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ieren 8"/>
          <p:cNvGrpSpPr/>
          <p:nvPr userDrawn="1"/>
        </p:nvGrpSpPr>
        <p:grpSpPr>
          <a:xfrm>
            <a:off x="-377675" y="-385093"/>
            <a:ext cx="9379990" cy="7159750"/>
            <a:chOff x="-377675" y="-385093"/>
            <a:chExt cx="9379990" cy="7159750"/>
          </a:xfrm>
        </p:grpSpPr>
        <p:cxnSp>
          <p:nvCxnSpPr>
            <p:cNvPr id="17" name="Gerade Verbindung 16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/>
          </p:nvCxnSpPr>
          <p:spPr>
            <a:xfrm rot="5400000">
              <a:off x="8689266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/>
          </p:nvCxnSpPr>
          <p:spPr>
            <a:xfrm rot="5400000">
              <a:off x="4438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Gerade Verbindung 35"/>
            <p:cNvCxnSpPr/>
            <p:nvPr userDrawn="1"/>
          </p:nvCxnSpPr>
          <p:spPr>
            <a:xfrm rot="5400000">
              <a:off x="88704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platzhalter 2"/>
          <p:cNvSpPr>
            <a:spLocks noGrp="1"/>
          </p:cNvSpPr>
          <p:nvPr userDrawn="1">
            <p:ph type="body" idx="1"/>
          </p:nvPr>
        </p:nvSpPr>
        <p:spPr>
          <a:xfrm>
            <a:off x="323850" y="1210467"/>
            <a:ext cx="8483938" cy="5098258"/>
          </a:xfrm>
          <a:prstGeom prst="rect">
            <a:avLst/>
          </a:prstGeom>
          <a:noFill/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noProof="0" dirty="0" err="1"/>
              <a:t>Erste</a:t>
            </a:r>
            <a:r>
              <a:rPr lang="en-GB" noProof="0" dirty="0"/>
              <a:t> </a:t>
            </a:r>
            <a:r>
              <a:rPr lang="en-GB" noProof="0" dirty="0" err="1"/>
              <a:t>Ebene</a:t>
            </a:r>
            <a:endParaRPr lang="en-GB" noProof="0" dirty="0"/>
          </a:p>
          <a:p>
            <a:pPr lvl="1"/>
            <a:r>
              <a:rPr lang="en-GB" noProof="0" dirty="0" err="1"/>
              <a:t>Zweite</a:t>
            </a:r>
            <a:r>
              <a:rPr lang="en-GB" noProof="0" dirty="0"/>
              <a:t> </a:t>
            </a:r>
            <a:r>
              <a:rPr lang="en-GB" noProof="0" dirty="0" err="1"/>
              <a:t>Ebene</a:t>
            </a:r>
            <a:endParaRPr lang="en-GB" noProof="0" dirty="0"/>
          </a:p>
          <a:p>
            <a:pPr lvl="2"/>
            <a:r>
              <a:rPr lang="en-GB" noProof="0" dirty="0" err="1"/>
              <a:t>Dritte</a:t>
            </a:r>
            <a:r>
              <a:rPr lang="en-GB" noProof="0" dirty="0"/>
              <a:t> </a:t>
            </a:r>
            <a:r>
              <a:rPr lang="en-GB" noProof="0" dirty="0" err="1"/>
              <a:t>Ebene</a:t>
            </a:r>
            <a:endParaRPr lang="en-GB" noProof="0" dirty="0"/>
          </a:p>
          <a:p>
            <a:pPr lvl="3"/>
            <a:r>
              <a:rPr lang="en-GB" noProof="0" dirty="0" err="1"/>
              <a:t>Vierte</a:t>
            </a:r>
            <a:r>
              <a:rPr lang="en-GB" noProof="0" dirty="0"/>
              <a:t> </a:t>
            </a:r>
            <a:r>
              <a:rPr lang="en-GB" noProof="0" dirty="0" err="1"/>
              <a:t>Ebene</a:t>
            </a:r>
            <a:endParaRPr lang="en-GB" noProof="0" dirty="0"/>
          </a:p>
          <a:p>
            <a:pPr lvl="4"/>
            <a:r>
              <a:rPr lang="en-GB" noProof="0" dirty="0" err="1"/>
              <a:t>Fünfte</a:t>
            </a:r>
            <a:r>
              <a:rPr lang="en-GB" noProof="0" dirty="0"/>
              <a:t> </a:t>
            </a:r>
            <a:r>
              <a:rPr lang="en-GB" noProof="0" dirty="0" err="1"/>
              <a:t>Ebene</a:t>
            </a:r>
            <a:endParaRPr lang="en-GB" noProof="0" dirty="0"/>
          </a:p>
        </p:txBody>
      </p:sp>
      <p:sp>
        <p:nvSpPr>
          <p:cNvPr id="2" name="Titelplatzhalter 1"/>
          <p:cNvSpPr>
            <a:spLocks noGrp="1"/>
          </p:cNvSpPr>
          <p:nvPr userDrawn="1">
            <p:ph type="title"/>
          </p:nvPr>
        </p:nvSpPr>
        <p:spPr bwMode="gray">
          <a:xfrm>
            <a:off x="323850" y="620714"/>
            <a:ext cx="8496300" cy="589753"/>
          </a:xfrm>
          <a:prstGeom prst="rect">
            <a:avLst/>
          </a:prstGeom>
          <a:noFill/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grpSp>
        <p:nvGrpSpPr>
          <p:cNvPr id="11" name="Gruppieren 10"/>
          <p:cNvGrpSpPr/>
          <p:nvPr userDrawn="1"/>
        </p:nvGrpSpPr>
        <p:grpSpPr>
          <a:xfrm>
            <a:off x="142874" y="152400"/>
            <a:ext cx="8859601" cy="612775"/>
            <a:chOff x="142874" y="152400"/>
            <a:chExt cx="8859601" cy="612775"/>
          </a:xfrm>
          <a:solidFill>
            <a:schemeClr val="tx1"/>
          </a:solidFill>
        </p:grpSpPr>
        <p:sp>
          <p:nvSpPr>
            <p:cNvPr id="24" name="Rechteck 23"/>
            <p:cNvSpPr/>
            <p:nvPr userDrawn="1"/>
          </p:nvSpPr>
          <p:spPr>
            <a:xfrm>
              <a:off x="142875" y="152400"/>
              <a:ext cx="8859600" cy="471600"/>
            </a:xfrm>
            <a:prstGeom prst="rect">
              <a:avLst/>
            </a:prstGeom>
            <a:solidFill>
              <a:srgbClr val="1269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Rechteck 24"/>
            <p:cNvSpPr/>
            <p:nvPr userDrawn="1"/>
          </p:nvSpPr>
          <p:spPr>
            <a:xfrm>
              <a:off x="142874" y="597694"/>
              <a:ext cx="187200" cy="167481"/>
            </a:xfrm>
            <a:prstGeom prst="rect">
              <a:avLst/>
            </a:prstGeom>
            <a:solidFill>
              <a:srgbClr val="1269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Rechteck 25"/>
            <p:cNvSpPr/>
            <p:nvPr userDrawn="1"/>
          </p:nvSpPr>
          <p:spPr>
            <a:xfrm>
              <a:off x="8814997" y="597693"/>
              <a:ext cx="187200" cy="167481"/>
            </a:xfrm>
            <a:prstGeom prst="rect">
              <a:avLst/>
            </a:prstGeom>
            <a:solidFill>
              <a:srgbClr val="1269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32" name="Bild 5" descr="eth_uzh_logo_kurz_neg_e.eps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400" y="230400"/>
            <a:ext cx="2074000" cy="306000"/>
          </a:xfrm>
          <a:prstGeom prst="rect">
            <a:avLst/>
          </a:prstGeom>
        </p:spPr>
      </p:pic>
      <p:sp>
        <p:nvSpPr>
          <p:cNvPr id="27" name="Slide Number Placeholder 3">
            <a:extLst>
              <a:ext uri="{FF2B5EF4-FFF2-40B4-BE49-F238E27FC236}">
                <a16:creationId xmlns:a16="http://schemas.microsoft.com/office/drawing/2014/main" id="{CF3A2F3E-8CB1-C54A-93EB-83A4E135B5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6579" y="6418070"/>
            <a:ext cx="3968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79594931-7310-8546-9CE2-0B8C244628B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4194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6" r:id="rId1"/>
    <p:sldLayoutId id="2147483782" r:id="rId2"/>
    <p:sldLayoutId id="2147483788" r:id="rId3"/>
    <p:sldLayoutId id="2147483789" r:id="rId4"/>
    <p:sldLayoutId id="2147483790" r:id="rId5"/>
  </p:sldLayoutIdLst>
  <p:transition>
    <p:fade/>
  </p:transition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Calibri" charset="0"/>
          <a:ea typeface="Calibri" charset="0"/>
          <a:cs typeface="Calibri" charset="0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Calibri" charset="0"/>
          <a:ea typeface="Calibri" charset="0"/>
          <a:cs typeface="Calibri" charset="0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Calibri" charset="0"/>
          <a:ea typeface="Calibri" charset="0"/>
          <a:cs typeface="Calibri" charset="0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Calibri" charset="0"/>
          <a:ea typeface="Calibri" charset="0"/>
          <a:cs typeface="Calibri" charset="0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Calibri" charset="0"/>
          <a:ea typeface="Calibri" charset="0"/>
          <a:cs typeface="Calibri" charset="0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Calibri" charset="0"/>
          <a:ea typeface="Calibri" charset="0"/>
          <a:cs typeface="Calibri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204">
          <p15:clr>
            <a:srgbClr val="F26B43"/>
          </p15:clr>
        </p15:guide>
        <p15:guide id="2" pos="5556">
          <p15:clr>
            <a:srgbClr val="F26B43"/>
          </p15:clr>
        </p15:guide>
        <p15:guide id="3" pos="2880">
          <p15:clr>
            <a:srgbClr val="F26B43"/>
          </p15:clr>
        </p15:guide>
        <p15:guide id="4" orient="horz" pos="391">
          <p15:clr>
            <a:srgbClr val="F26B43"/>
          </p15:clr>
        </p15:guide>
        <p15:guide id="6" orient="horz" pos="2160">
          <p15:clr>
            <a:srgbClr val="F26B43"/>
          </p15:clr>
        </p15:guide>
        <p15:guide id="7" orient="horz" pos="3045">
          <p15:clr>
            <a:srgbClr val="F26B43"/>
          </p15:clr>
        </p15:guide>
        <p15:guide id="8" orient="horz" pos="3929">
          <p15:clr>
            <a:srgbClr val="F26B43"/>
          </p15:clr>
        </p15:guide>
        <p15:guide id="9" orient="horz" pos="754" userDrawn="1">
          <p15:clr>
            <a:srgbClr val="F26B43"/>
          </p15:clr>
        </p15:guide>
        <p15:guide id="10" orient="horz" pos="3974">
          <p15:clr>
            <a:srgbClr val="F26B43"/>
          </p15:clr>
        </p15:guide>
        <p15:guide id="11" orient="horz" pos="4269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slide" Target="slide60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7" Type="http://schemas.openxmlformats.org/officeDocument/2006/relationships/slide" Target="slide60.xml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5.png"/><Relationship Id="rId5" Type="http://schemas.openxmlformats.org/officeDocument/2006/relationships/image" Target="../media/image9.emf"/><Relationship Id="rId4" Type="http://schemas.openxmlformats.org/officeDocument/2006/relationships/oleObject" Target="../embeddings/oleObject1.bin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slide" Target="slide60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13" Type="http://schemas.openxmlformats.org/officeDocument/2006/relationships/image" Target="../media/image31.wmf"/><Relationship Id="rId18" Type="http://schemas.openxmlformats.org/officeDocument/2006/relationships/slide" Target="slide60.xml"/><Relationship Id="rId3" Type="http://schemas.openxmlformats.org/officeDocument/2006/relationships/notesSlide" Target="../notesSlides/notesSlide25.xml"/><Relationship Id="rId7" Type="http://schemas.openxmlformats.org/officeDocument/2006/relationships/image" Target="../media/image28.wmf"/><Relationship Id="rId12" Type="http://schemas.openxmlformats.org/officeDocument/2006/relationships/oleObject" Target="../embeddings/oleObject6.bin"/><Relationship Id="rId17" Type="http://schemas.openxmlformats.org/officeDocument/2006/relationships/image" Target="../media/image33.wmf"/><Relationship Id="rId2" Type="http://schemas.openxmlformats.org/officeDocument/2006/relationships/slideLayout" Target="../slideLayouts/slideLayout3.xml"/><Relationship Id="rId16" Type="http://schemas.openxmlformats.org/officeDocument/2006/relationships/oleObject" Target="../embeddings/oleObject8.bin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3.bin"/><Relationship Id="rId11" Type="http://schemas.openxmlformats.org/officeDocument/2006/relationships/image" Target="../media/image30.wmf"/><Relationship Id="rId5" Type="http://schemas.openxmlformats.org/officeDocument/2006/relationships/image" Target="../media/image27.wmf"/><Relationship Id="rId15" Type="http://schemas.openxmlformats.org/officeDocument/2006/relationships/image" Target="../media/image32.wmf"/><Relationship Id="rId10" Type="http://schemas.openxmlformats.org/officeDocument/2006/relationships/oleObject" Target="../embeddings/oleObject5.bin"/><Relationship Id="rId4" Type="http://schemas.openxmlformats.org/officeDocument/2006/relationships/oleObject" Target="../embeddings/oleObject2.bin"/><Relationship Id="rId9" Type="http://schemas.openxmlformats.org/officeDocument/2006/relationships/image" Target="../media/image29.wmf"/><Relationship Id="rId14" Type="http://schemas.openxmlformats.org/officeDocument/2006/relationships/oleObject" Target="../embeddings/oleObject7.bin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1.bin"/><Relationship Id="rId3" Type="http://schemas.openxmlformats.org/officeDocument/2006/relationships/notesSlide" Target="../notesSlides/notesSlide26.xml"/><Relationship Id="rId7" Type="http://schemas.openxmlformats.org/officeDocument/2006/relationships/image" Target="../media/image35.emf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10.bin"/><Relationship Id="rId5" Type="http://schemas.openxmlformats.org/officeDocument/2006/relationships/image" Target="../media/image34.emf"/><Relationship Id="rId4" Type="http://schemas.openxmlformats.org/officeDocument/2006/relationships/oleObject" Target="../embeddings/oleObject9.bin"/><Relationship Id="rId9" Type="http://schemas.openxmlformats.org/officeDocument/2006/relationships/image" Target="../media/image36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8.png"/><Relationship Id="rId4" Type="http://schemas.openxmlformats.org/officeDocument/2006/relationships/notesSlide" Target="../notesSlides/notesSlide30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7" Type="http://schemas.openxmlformats.org/officeDocument/2006/relationships/image" Target="../media/image40.wmf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13.bin"/><Relationship Id="rId5" Type="http://schemas.openxmlformats.org/officeDocument/2006/relationships/image" Target="../media/image39.wmf"/><Relationship Id="rId4" Type="http://schemas.openxmlformats.org/officeDocument/2006/relationships/oleObject" Target="../embeddings/oleObject12.bin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6.bin"/><Relationship Id="rId13" Type="http://schemas.openxmlformats.org/officeDocument/2006/relationships/image" Target="../media/image45.wmf"/><Relationship Id="rId3" Type="http://schemas.openxmlformats.org/officeDocument/2006/relationships/notesSlide" Target="../notesSlides/notesSlide38.xml"/><Relationship Id="rId7" Type="http://schemas.openxmlformats.org/officeDocument/2006/relationships/image" Target="../media/image42.wmf"/><Relationship Id="rId12" Type="http://schemas.openxmlformats.org/officeDocument/2006/relationships/oleObject" Target="../embeddings/oleObject18.bin"/><Relationship Id="rId2" Type="http://schemas.openxmlformats.org/officeDocument/2006/relationships/slideLayout" Target="../slideLayouts/slideLayout3.xml"/><Relationship Id="rId16" Type="http://schemas.openxmlformats.org/officeDocument/2006/relationships/slide" Target="slide60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15.bin"/><Relationship Id="rId11" Type="http://schemas.openxmlformats.org/officeDocument/2006/relationships/image" Target="../media/image44.wmf"/><Relationship Id="rId5" Type="http://schemas.openxmlformats.org/officeDocument/2006/relationships/image" Target="../media/image41.wmf"/><Relationship Id="rId15" Type="http://schemas.openxmlformats.org/officeDocument/2006/relationships/image" Target="../media/image46.wmf"/><Relationship Id="rId10" Type="http://schemas.openxmlformats.org/officeDocument/2006/relationships/oleObject" Target="../embeddings/oleObject17.bin"/><Relationship Id="rId4" Type="http://schemas.openxmlformats.org/officeDocument/2006/relationships/oleObject" Target="../embeddings/oleObject14.bin"/><Relationship Id="rId9" Type="http://schemas.openxmlformats.org/officeDocument/2006/relationships/image" Target="../media/image43.wmf"/><Relationship Id="rId14" Type="http://schemas.openxmlformats.org/officeDocument/2006/relationships/oleObject" Target="../embeddings/oleObject19.bin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emf"/><Relationship Id="rId3" Type="http://schemas.openxmlformats.org/officeDocument/2006/relationships/notesSlide" Target="../notesSlides/notesSlide39.xml"/><Relationship Id="rId7" Type="http://schemas.openxmlformats.org/officeDocument/2006/relationships/oleObject" Target="../embeddings/oleObject21.bin"/><Relationship Id="rId12" Type="http://schemas.openxmlformats.org/officeDocument/2006/relationships/image" Target="../media/image50.wmf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47.emf"/><Relationship Id="rId11" Type="http://schemas.openxmlformats.org/officeDocument/2006/relationships/oleObject" Target="../embeddings/oleObject23.bin"/><Relationship Id="rId5" Type="http://schemas.openxmlformats.org/officeDocument/2006/relationships/oleObject" Target="../embeddings/oleObject20.bin"/><Relationship Id="rId10" Type="http://schemas.openxmlformats.org/officeDocument/2006/relationships/image" Target="../media/image49.wmf"/><Relationship Id="rId4" Type="http://schemas.openxmlformats.org/officeDocument/2006/relationships/image" Target="../media/image51.emf"/><Relationship Id="rId9" Type="http://schemas.openxmlformats.org/officeDocument/2006/relationships/oleObject" Target="../embeddings/oleObject22.bin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52.wmf"/><Relationship Id="rId4" Type="http://schemas.openxmlformats.org/officeDocument/2006/relationships/oleObject" Target="../embeddings/oleObject24.bin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7" Type="http://schemas.openxmlformats.org/officeDocument/2006/relationships/image" Target="../media/image54.wmf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26.bin"/><Relationship Id="rId5" Type="http://schemas.openxmlformats.org/officeDocument/2006/relationships/image" Target="../media/image53.wmf"/><Relationship Id="rId4" Type="http://schemas.openxmlformats.org/officeDocument/2006/relationships/oleObject" Target="../embeddings/oleObject25.bin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7.jpeg"/><Relationship Id="rId4" Type="http://schemas.openxmlformats.org/officeDocument/2006/relationships/image" Target="../media/image56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9.bin"/><Relationship Id="rId3" Type="http://schemas.openxmlformats.org/officeDocument/2006/relationships/notesSlide" Target="../notesSlides/notesSlide42.xml"/><Relationship Id="rId7" Type="http://schemas.openxmlformats.org/officeDocument/2006/relationships/image" Target="../media/image59.emf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28.bin"/><Relationship Id="rId11" Type="http://schemas.openxmlformats.org/officeDocument/2006/relationships/image" Target="../media/image61.emf"/><Relationship Id="rId5" Type="http://schemas.openxmlformats.org/officeDocument/2006/relationships/image" Target="../media/image58.emf"/><Relationship Id="rId10" Type="http://schemas.openxmlformats.org/officeDocument/2006/relationships/oleObject" Target="../embeddings/oleObject30.bin"/><Relationship Id="rId4" Type="http://schemas.openxmlformats.org/officeDocument/2006/relationships/oleObject" Target="../embeddings/oleObject27.bin"/><Relationship Id="rId9" Type="http://schemas.openxmlformats.org/officeDocument/2006/relationships/image" Target="../media/image60.e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.xml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62.wmf"/><Relationship Id="rId5" Type="http://schemas.openxmlformats.org/officeDocument/2006/relationships/oleObject" Target="../embeddings/oleObject31.bin"/><Relationship Id="rId4" Type="http://schemas.openxmlformats.org/officeDocument/2006/relationships/image" Target="../media/image63.emf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emf"/><Relationship Id="rId13" Type="http://schemas.openxmlformats.org/officeDocument/2006/relationships/oleObject" Target="../embeddings/oleObject36.bin"/><Relationship Id="rId3" Type="http://schemas.openxmlformats.org/officeDocument/2006/relationships/notesSlide" Target="../notesSlides/notesSlide44.xml"/><Relationship Id="rId7" Type="http://schemas.openxmlformats.org/officeDocument/2006/relationships/image" Target="../media/image65.wmf"/><Relationship Id="rId12" Type="http://schemas.openxmlformats.org/officeDocument/2006/relationships/image" Target="../media/image67.wmf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1.vml"/><Relationship Id="rId6" Type="http://schemas.openxmlformats.org/officeDocument/2006/relationships/oleObject" Target="../embeddings/oleObject33.bin"/><Relationship Id="rId11" Type="http://schemas.openxmlformats.org/officeDocument/2006/relationships/oleObject" Target="../embeddings/oleObject35.bin"/><Relationship Id="rId5" Type="http://schemas.openxmlformats.org/officeDocument/2006/relationships/image" Target="../media/image64.wmf"/><Relationship Id="rId15" Type="http://schemas.openxmlformats.org/officeDocument/2006/relationships/slide" Target="slide60.xml"/><Relationship Id="rId10" Type="http://schemas.openxmlformats.org/officeDocument/2006/relationships/image" Target="../media/image66.wmf"/><Relationship Id="rId4" Type="http://schemas.openxmlformats.org/officeDocument/2006/relationships/oleObject" Target="../embeddings/oleObject32.bin"/><Relationship Id="rId9" Type="http://schemas.openxmlformats.org/officeDocument/2006/relationships/oleObject" Target="../embeddings/oleObject34.bin"/><Relationship Id="rId14" Type="http://schemas.openxmlformats.org/officeDocument/2006/relationships/image" Target="../media/image68.wmf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9.bin"/><Relationship Id="rId3" Type="http://schemas.openxmlformats.org/officeDocument/2006/relationships/notesSlide" Target="../notesSlides/notesSlide45.xml"/><Relationship Id="rId7" Type="http://schemas.openxmlformats.org/officeDocument/2006/relationships/image" Target="../media/image70.wmf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2.vml"/><Relationship Id="rId6" Type="http://schemas.openxmlformats.org/officeDocument/2006/relationships/oleObject" Target="../embeddings/oleObject38.bin"/><Relationship Id="rId5" Type="http://schemas.openxmlformats.org/officeDocument/2006/relationships/image" Target="../media/image69.wmf"/><Relationship Id="rId4" Type="http://schemas.openxmlformats.org/officeDocument/2006/relationships/oleObject" Target="../embeddings/oleObject37.bin"/><Relationship Id="rId9" Type="http://schemas.openxmlformats.org/officeDocument/2006/relationships/image" Target="../media/image71.w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emf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emf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" Target="slide60.xm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emf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Relationship Id="rId4" Type="http://schemas.openxmlformats.org/officeDocument/2006/relationships/slide" Target="slide60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2.bin"/><Relationship Id="rId3" Type="http://schemas.openxmlformats.org/officeDocument/2006/relationships/notesSlide" Target="../notesSlides/notesSlide50.xml"/><Relationship Id="rId7" Type="http://schemas.openxmlformats.org/officeDocument/2006/relationships/image" Target="../media/image76.wmf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3.vml"/><Relationship Id="rId6" Type="http://schemas.openxmlformats.org/officeDocument/2006/relationships/oleObject" Target="../embeddings/oleObject41.bin"/><Relationship Id="rId11" Type="http://schemas.openxmlformats.org/officeDocument/2006/relationships/image" Target="../media/image78.wmf"/><Relationship Id="rId5" Type="http://schemas.openxmlformats.org/officeDocument/2006/relationships/image" Target="../media/image75.wmf"/><Relationship Id="rId10" Type="http://schemas.openxmlformats.org/officeDocument/2006/relationships/oleObject" Target="../embeddings/oleObject43.bin"/><Relationship Id="rId4" Type="http://schemas.openxmlformats.org/officeDocument/2006/relationships/oleObject" Target="../embeddings/oleObject40.bin"/><Relationship Id="rId9" Type="http://schemas.openxmlformats.org/officeDocument/2006/relationships/image" Target="../media/image77.wmf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slide" Target="slide60.xml"/><Relationship Id="rId3" Type="http://schemas.openxmlformats.org/officeDocument/2006/relationships/notesSlide" Target="../notesSlides/notesSlide51.xml"/><Relationship Id="rId7" Type="http://schemas.openxmlformats.org/officeDocument/2006/relationships/image" Target="../media/image80.wmf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4.vml"/><Relationship Id="rId6" Type="http://schemas.openxmlformats.org/officeDocument/2006/relationships/oleObject" Target="../embeddings/oleObject45.bin"/><Relationship Id="rId5" Type="http://schemas.openxmlformats.org/officeDocument/2006/relationships/image" Target="../media/image79.wmf"/><Relationship Id="rId4" Type="http://schemas.openxmlformats.org/officeDocument/2006/relationships/oleObject" Target="../embeddings/oleObject44.bin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e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6.jpeg"/><Relationship Id="rId4" Type="http://schemas.openxmlformats.org/officeDocument/2006/relationships/image" Target="../media/image85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emf"/><Relationship Id="rId13" Type="http://schemas.openxmlformats.org/officeDocument/2006/relationships/slide" Target="slide53.xml"/><Relationship Id="rId18" Type="http://schemas.openxmlformats.org/officeDocument/2006/relationships/image" Target="../media/image94.emf"/><Relationship Id="rId3" Type="http://schemas.openxmlformats.org/officeDocument/2006/relationships/slide" Target="slide15.xml"/><Relationship Id="rId7" Type="http://schemas.openxmlformats.org/officeDocument/2006/relationships/slide" Target="slide28.xml"/><Relationship Id="rId12" Type="http://schemas.openxmlformats.org/officeDocument/2006/relationships/image" Target="../media/image91.emf"/><Relationship Id="rId17" Type="http://schemas.openxmlformats.org/officeDocument/2006/relationships/slide" Target="slide55.xml"/><Relationship Id="rId2" Type="http://schemas.openxmlformats.org/officeDocument/2006/relationships/notesSlide" Target="../notesSlides/notesSlide55.xml"/><Relationship Id="rId16" Type="http://schemas.openxmlformats.org/officeDocument/2006/relationships/image" Target="../media/image93.emf"/><Relationship Id="rId20" Type="http://schemas.openxmlformats.org/officeDocument/2006/relationships/image" Target="../media/image95.em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8.emf"/><Relationship Id="rId11" Type="http://schemas.openxmlformats.org/officeDocument/2006/relationships/slide" Target="slide48.xml"/><Relationship Id="rId5" Type="http://schemas.openxmlformats.org/officeDocument/2006/relationships/slide" Target="slide16.xml"/><Relationship Id="rId15" Type="http://schemas.openxmlformats.org/officeDocument/2006/relationships/slide" Target="slide52.xml"/><Relationship Id="rId10" Type="http://schemas.openxmlformats.org/officeDocument/2006/relationships/image" Target="../media/image90.emf"/><Relationship Id="rId19" Type="http://schemas.openxmlformats.org/officeDocument/2006/relationships/slide" Target="slide13.xml"/><Relationship Id="rId4" Type="http://schemas.openxmlformats.org/officeDocument/2006/relationships/image" Target="../media/image87.emf"/><Relationship Id="rId9" Type="http://schemas.openxmlformats.org/officeDocument/2006/relationships/slide" Target="slide41.xml"/><Relationship Id="rId14" Type="http://schemas.openxmlformats.org/officeDocument/2006/relationships/image" Target="../media/image92.emf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8.bin"/><Relationship Id="rId3" Type="http://schemas.openxmlformats.org/officeDocument/2006/relationships/notesSlide" Target="../notesSlides/notesSlide56.xml"/><Relationship Id="rId7" Type="http://schemas.openxmlformats.org/officeDocument/2006/relationships/image" Target="../media/image97.wmf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5.vml"/><Relationship Id="rId6" Type="http://schemas.openxmlformats.org/officeDocument/2006/relationships/oleObject" Target="../embeddings/oleObject47.bin"/><Relationship Id="rId11" Type="http://schemas.openxmlformats.org/officeDocument/2006/relationships/image" Target="../media/image99.wmf"/><Relationship Id="rId5" Type="http://schemas.openxmlformats.org/officeDocument/2006/relationships/image" Target="../media/image96.wmf"/><Relationship Id="rId10" Type="http://schemas.openxmlformats.org/officeDocument/2006/relationships/oleObject" Target="../embeddings/oleObject49.bin"/><Relationship Id="rId4" Type="http://schemas.openxmlformats.org/officeDocument/2006/relationships/oleObject" Target="../embeddings/oleObject46.bin"/><Relationship Id="rId9" Type="http://schemas.openxmlformats.org/officeDocument/2006/relationships/image" Target="../media/image98.wmf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wmf"/><Relationship Id="rId3" Type="http://schemas.openxmlformats.org/officeDocument/2006/relationships/notesSlide" Target="../notesSlides/notesSlide57.xml"/><Relationship Id="rId7" Type="http://schemas.openxmlformats.org/officeDocument/2006/relationships/oleObject" Target="../embeddings/oleObject51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100.wmf"/><Relationship Id="rId5" Type="http://schemas.openxmlformats.org/officeDocument/2006/relationships/oleObject" Target="../embeddings/oleObject50.bin"/><Relationship Id="rId4" Type="http://schemas.openxmlformats.org/officeDocument/2006/relationships/image" Target="../media/image102.emf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emf"/><Relationship Id="rId3" Type="http://schemas.openxmlformats.org/officeDocument/2006/relationships/notesSlide" Target="../notesSlides/notesSlide58.xml"/><Relationship Id="rId7" Type="http://schemas.openxmlformats.org/officeDocument/2006/relationships/image" Target="../media/image104.wmf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7.vml"/><Relationship Id="rId6" Type="http://schemas.openxmlformats.org/officeDocument/2006/relationships/oleObject" Target="../embeddings/oleObject53.bin"/><Relationship Id="rId5" Type="http://schemas.openxmlformats.org/officeDocument/2006/relationships/image" Target="../media/image103.wmf"/><Relationship Id="rId4" Type="http://schemas.openxmlformats.org/officeDocument/2006/relationships/oleObject" Target="../embeddings/oleObject52.bin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jpe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tiff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3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Untertitel 18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Sebastian Kozerke / Markus Rudin</a:t>
            </a:r>
          </a:p>
          <a:p>
            <a:r>
              <a:rPr lang="en-GB" dirty="0"/>
              <a:t>Institute for Biomedical Engineering, University and ETH Zurich, Switzerland</a:t>
            </a:r>
          </a:p>
        </p:txBody>
      </p:sp>
      <p:sp>
        <p:nvSpPr>
          <p:cNvPr id="18" name="Titel 17"/>
          <p:cNvSpPr>
            <a:spLocks noGrp="1"/>
          </p:cNvSpPr>
          <p:nvPr>
            <p:ph type="ctrTitle"/>
          </p:nvPr>
        </p:nvSpPr>
        <p:spPr>
          <a:solidFill>
            <a:srgbClr val="1269B0"/>
          </a:solidFill>
        </p:spPr>
        <p:txBody>
          <a:bodyPr/>
          <a:lstStyle/>
          <a:p>
            <a:r>
              <a:rPr lang="en-US" sz="4000" dirty="0">
                <a:latin typeface="Calibri"/>
                <a:cs typeface="Calibri"/>
              </a:rPr>
              <a:t>Biomedical Imaging</a:t>
            </a:r>
            <a:br>
              <a:rPr lang="en-US" sz="3400" dirty="0">
                <a:latin typeface="Calibri"/>
                <a:cs typeface="Calibri"/>
              </a:rPr>
            </a:br>
            <a:r>
              <a:rPr lang="en-US" sz="3000" b="0" dirty="0">
                <a:latin typeface="Calibri"/>
                <a:cs typeface="Calibri"/>
              </a:rPr>
              <a:t>Nuclear Imaging (II)</a:t>
            </a:r>
            <a:endParaRPr lang="en-GB" sz="3000" b="0" dirty="0"/>
          </a:p>
        </p:txBody>
      </p:sp>
    </p:spTree>
    <p:extLst>
      <p:ext uri="{BB962C8B-B14F-4D97-AF65-F5344CB8AC3E}">
        <p14:creationId xmlns:p14="http://schemas.microsoft.com/office/powerpoint/2010/main" val="820775207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Scatter correction</a:t>
            </a:r>
          </a:p>
        </p:txBody>
      </p:sp>
      <p:pic>
        <p:nvPicPr>
          <p:cNvPr id="46082" name="Picture 2" descr="oc16$018"/>
          <p:cNvPicPr>
            <a:picLocks noGrp="1" noChangeAspect="1" noChangeArrowheads="1"/>
          </p:cNvPicPr>
          <p:nvPr>
            <p:ph sz="half" idx="4294967295"/>
          </p:nvPr>
        </p:nvPicPr>
        <p:blipFill rotWithShape="1">
          <a:blip r:embed="rId3" cstate="print">
            <a:lum bright="-6000" contrast="1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9" r="2979" b="15149"/>
          <a:stretch/>
        </p:blipFill>
        <p:spPr bwMode="auto">
          <a:xfrm>
            <a:off x="4211960" y="1567492"/>
            <a:ext cx="4205656" cy="3960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085" name="Rectangle 11"/>
          <p:cNvSpPr>
            <a:spLocks noChangeArrowheads="1"/>
          </p:cNvSpPr>
          <p:nvPr/>
        </p:nvSpPr>
        <p:spPr bwMode="auto">
          <a:xfrm>
            <a:off x="0" y="3109884"/>
            <a:ext cx="91440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endParaRPr lang="en-US" baseline="0">
              <a:latin typeface="Calibri"/>
              <a:cs typeface="Calibri"/>
            </a:endParaRPr>
          </a:p>
        </p:txBody>
      </p:sp>
      <p:sp>
        <p:nvSpPr>
          <p:cNvPr id="46088" name="Text Box 15"/>
          <p:cNvSpPr txBox="1">
            <a:spLocks noChangeArrowheads="1"/>
          </p:cNvSpPr>
          <p:nvPr/>
        </p:nvSpPr>
        <p:spPr bwMode="auto">
          <a:xfrm>
            <a:off x="690284" y="1439443"/>
            <a:ext cx="3816424" cy="42165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180975" indent="-180975"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9pPr>
          </a:lstStyle>
          <a:p>
            <a:pPr marL="0" indent="0"/>
            <a:r>
              <a:rPr lang="en-US" sz="2000" baseline="0">
                <a:solidFill>
                  <a:srgbClr val="1269B0"/>
                </a:solidFill>
                <a:latin typeface="Calibri"/>
                <a:cs typeface="Calibri"/>
              </a:rPr>
              <a:t>Analytical method</a:t>
            </a:r>
          </a:p>
          <a:p>
            <a:pPr marL="285750" indent="-285750">
              <a:buFont typeface="Arial"/>
              <a:buChar char="•"/>
            </a:pPr>
            <a:r>
              <a:rPr lang="en-US" sz="1600" b="0" baseline="0">
                <a:latin typeface="Calibri"/>
                <a:cs typeface="Calibri"/>
              </a:rPr>
              <a:t>assumption: scatter distribution varies slowly across scattering medium</a:t>
            </a:r>
          </a:p>
          <a:p>
            <a:pPr marL="285750" indent="-285750">
              <a:buFont typeface="Arial"/>
              <a:buChar char="•"/>
            </a:pPr>
            <a:r>
              <a:rPr lang="en-US" sz="1600" b="0" baseline="0">
                <a:latin typeface="Calibri"/>
                <a:cs typeface="Calibri"/>
              </a:rPr>
              <a:t>use phantom data to correct for scattered events</a:t>
            </a:r>
          </a:p>
          <a:p>
            <a:pPr>
              <a:buFontTx/>
              <a:buAutoNum type="arabicPeriod"/>
            </a:pPr>
            <a:endParaRPr lang="en-US" sz="1600" b="0" baseline="0">
              <a:latin typeface="Calibri"/>
              <a:cs typeface="Calibri"/>
            </a:endParaRPr>
          </a:p>
          <a:p>
            <a:r>
              <a:rPr lang="en-US" sz="2000" baseline="0">
                <a:solidFill>
                  <a:srgbClr val="1269B0"/>
                </a:solidFill>
                <a:latin typeface="Calibri"/>
                <a:cs typeface="Calibri"/>
              </a:rPr>
              <a:t>Dual energy method</a:t>
            </a:r>
          </a:p>
          <a:p>
            <a:pPr marL="285750" indent="-285750">
              <a:buFont typeface="Arial"/>
              <a:buChar char="•"/>
            </a:pPr>
            <a:r>
              <a:rPr lang="en-US" sz="1600" b="0" baseline="0">
                <a:latin typeface="Calibri"/>
                <a:cs typeface="Calibri"/>
              </a:rPr>
              <a:t>Energy range 400-600 </a:t>
            </a:r>
            <a:r>
              <a:rPr lang="en-US" sz="1600" b="0" baseline="0" err="1">
                <a:latin typeface="Calibri"/>
                <a:cs typeface="Calibri"/>
              </a:rPr>
              <a:t>keV</a:t>
            </a:r>
            <a:r>
              <a:rPr lang="en-US" sz="1600" b="0" baseline="0">
                <a:latin typeface="Calibri"/>
                <a:cs typeface="Calibri"/>
              </a:rPr>
              <a:t>: scattered and true events</a:t>
            </a:r>
          </a:p>
          <a:p>
            <a:pPr marL="285750" indent="-285750">
              <a:buFont typeface="Arial"/>
              <a:buChar char="•"/>
            </a:pPr>
            <a:r>
              <a:rPr lang="en-US" sz="1600" b="0" baseline="0">
                <a:latin typeface="Calibri"/>
                <a:cs typeface="Calibri"/>
              </a:rPr>
              <a:t>Energy range 200-400 </a:t>
            </a:r>
            <a:r>
              <a:rPr lang="en-US" sz="1600" b="0" baseline="0" err="1">
                <a:latin typeface="Calibri"/>
                <a:cs typeface="Calibri"/>
              </a:rPr>
              <a:t>keV</a:t>
            </a:r>
            <a:r>
              <a:rPr lang="en-US" sz="1600" b="0" baseline="0">
                <a:latin typeface="Calibri"/>
                <a:cs typeface="Calibri"/>
              </a:rPr>
              <a:t>: only scattered events</a:t>
            </a:r>
          </a:p>
          <a:p>
            <a:pPr>
              <a:buFontTx/>
              <a:buAutoNum type="arabicParenR"/>
            </a:pPr>
            <a:endParaRPr lang="en-US" sz="1600" b="0" baseline="0">
              <a:latin typeface="Calibri"/>
              <a:cs typeface="Calibri"/>
            </a:endParaRPr>
          </a:p>
          <a:p>
            <a:r>
              <a:rPr lang="en-US" sz="2000" baseline="0">
                <a:solidFill>
                  <a:srgbClr val="1269B0"/>
                </a:solidFill>
                <a:latin typeface="Calibri"/>
                <a:cs typeface="Calibri"/>
              </a:rPr>
              <a:t>Simulation method</a:t>
            </a:r>
          </a:p>
          <a:p>
            <a:pPr marL="285750" indent="-285750">
              <a:buFont typeface="Arial"/>
              <a:buChar char="•"/>
            </a:pPr>
            <a:r>
              <a:rPr lang="en-US" sz="1600" b="0" baseline="0">
                <a:latin typeface="Calibri"/>
                <a:cs typeface="Calibri"/>
              </a:rPr>
              <a:t>Reconstruction without scattering correction</a:t>
            </a:r>
          </a:p>
          <a:p>
            <a:pPr marL="285750" indent="-285750">
              <a:buFont typeface="Arial"/>
              <a:buChar char="•"/>
            </a:pPr>
            <a:r>
              <a:rPr lang="en-US" sz="1600" b="0" baseline="0">
                <a:latin typeface="Calibri"/>
                <a:cs typeface="Calibri"/>
              </a:rPr>
              <a:t>Estimation of scattering correction</a:t>
            </a: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89E36946-9655-3541-AE79-F9CA0AFC1F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6579" y="6418070"/>
            <a:ext cx="396836" cy="365125"/>
          </a:xfrm>
        </p:spPr>
        <p:txBody>
          <a:bodyPr/>
          <a:lstStyle/>
          <a:p>
            <a:fld id="{79594931-7310-8546-9CE2-0B8C244628BE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D2C24B-903F-B845-B0FF-B10468971370}"/>
              </a:ext>
            </a:extLst>
          </p:cNvPr>
          <p:cNvSpPr txBox="1"/>
          <p:nvPr/>
        </p:nvSpPr>
        <p:spPr>
          <a:xfrm>
            <a:off x="7956376" y="458475"/>
            <a:ext cx="792088" cy="536043"/>
          </a:xfrm>
          <a:prstGeom prst="roundRect">
            <a:avLst/>
          </a:prstGeom>
          <a:solidFill>
            <a:schemeClr val="accent2"/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 lIns="0" tIns="0" rIns="0" bIns="0" rtlCol="0" anchor="ctr" anchorCtr="1">
            <a:noAutofit/>
          </a:bodyPr>
          <a:lstStyle/>
          <a:p>
            <a:pPr algn="ctr"/>
            <a:r>
              <a:rPr lang="de-CH" sz="1400" baseline="0">
                <a:solidFill>
                  <a:schemeClr val="bg1"/>
                </a:solidFill>
                <a:latin typeface="Calibri"/>
                <a:cs typeface="Calibri"/>
              </a:rPr>
              <a:t>Chapter</a:t>
            </a:r>
            <a:br>
              <a:rPr lang="de-CH" sz="1400" baseline="0">
                <a:solidFill>
                  <a:schemeClr val="bg1"/>
                </a:solidFill>
                <a:latin typeface="Calibri"/>
                <a:cs typeface="Calibri"/>
              </a:rPr>
            </a:br>
            <a:r>
              <a:rPr lang="de-CH" sz="1400" baseline="0">
                <a:solidFill>
                  <a:schemeClr val="bg1"/>
                </a:solidFill>
                <a:latin typeface="Calibri"/>
                <a:cs typeface="Calibri"/>
              </a:rPr>
              <a:t>3.18.3</a:t>
            </a:r>
            <a:endParaRPr lang="en-US" sz="1400" baseline="0">
              <a:solidFill>
                <a:schemeClr val="bg1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67425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9"/>
          <p:cNvGrpSpPr>
            <a:grpSpLocks/>
          </p:cNvGrpSpPr>
          <p:nvPr/>
        </p:nvGrpSpPr>
        <p:grpSpPr bwMode="auto">
          <a:xfrm>
            <a:off x="2081212" y="1052736"/>
            <a:ext cx="4981575" cy="5603876"/>
            <a:chOff x="1414" y="595"/>
            <a:chExt cx="3138" cy="3530"/>
          </a:xfrm>
        </p:grpSpPr>
        <p:pic>
          <p:nvPicPr>
            <p:cNvPr id="61443" name="Picture 2" descr="oc16$007"/>
            <p:cNvPicPr>
              <a:picLocks noChangeAspect="1" noChangeArrowheads="1"/>
            </p:cNvPicPr>
            <p:nvPr/>
          </p:nvPicPr>
          <p:blipFill>
            <a:blip r:embed="rId3" cstate="print">
              <a:lum contrast="12000"/>
            </a:blip>
            <a:srcRect/>
            <a:stretch>
              <a:fillRect/>
            </a:stretch>
          </p:blipFill>
          <p:spPr bwMode="auto">
            <a:xfrm>
              <a:off x="1414" y="870"/>
              <a:ext cx="2913" cy="28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1445" name="Text Box 4"/>
            <p:cNvSpPr txBox="1">
              <a:spLocks noChangeArrowheads="1"/>
            </p:cNvSpPr>
            <p:nvPr/>
          </p:nvSpPr>
          <p:spPr bwMode="auto">
            <a:xfrm>
              <a:off x="1702" y="595"/>
              <a:ext cx="1106" cy="446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sz="2000" b="1" baseline="0">
                  <a:latin typeface="Calibri"/>
                  <a:cs typeface="Calibri"/>
                </a:rPr>
                <a:t>true coincidence</a:t>
              </a:r>
            </a:p>
          </p:txBody>
        </p:sp>
        <p:sp>
          <p:nvSpPr>
            <p:cNvPr id="61446" name="Text Box 5"/>
            <p:cNvSpPr txBox="1">
              <a:spLocks noChangeArrowheads="1"/>
            </p:cNvSpPr>
            <p:nvPr/>
          </p:nvSpPr>
          <p:spPr bwMode="auto">
            <a:xfrm>
              <a:off x="3054" y="595"/>
              <a:ext cx="1137" cy="446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sz="2000" b="1" baseline="0">
                  <a:latin typeface="Calibri"/>
                  <a:cs typeface="Calibri"/>
                </a:rPr>
                <a:t>scattered coincidence</a:t>
              </a:r>
            </a:p>
          </p:txBody>
        </p:sp>
        <p:sp>
          <p:nvSpPr>
            <p:cNvPr id="61447" name="Text Box 6"/>
            <p:cNvSpPr txBox="1">
              <a:spLocks noChangeArrowheads="1"/>
            </p:cNvSpPr>
            <p:nvPr/>
          </p:nvSpPr>
          <p:spPr bwMode="auto">
            <a:xfrm>
              <a:off x="1718" y="3679"/>
              <a:ext cx="1106" cy="446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sz="2000" b="1" baseline="0">
                  <a:latin typeface="Calibri"/>
                  <a:cs typeface="Calibri"/>
                </a:rPr>
                <a:t>random coincidence</a:t>
              </a:r>
            </a:p>
          </p:txBody>
        </p:sp>
        <p:sp>
          <p:nvSpPr>
            <p:cNvPr id="61448" name="Text Box 7"/>
            <p:cNvSpPr txBox="1">
              <a:spLocks noChangeArrowheads="1"/>
            </p:cNvSpPr>
            <p:nvPr/>
          </p:nvSpPr>
          <p:spPr bwMode="auto">
            <a:xfrm>
              <a:off x="3102" y="3679"/>
              <a:ext cx="1106" cy="446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sz="2000" b="1" baseline="0">
                  <a:latin typeface="Calibri"/>
                  <a:cs typeface="Calibri"/>
                </a:rPr>
                <a:t>multiple coincidence</a:t>
              </a:r>
            </a:p>
          </p:txBody>
        </p:sp>
        <p:sp>
          <p:nvSpPr>
            <p:cNvPr id="61449" name="Rectangle 8"/>
            <p:cNvSpPr>
              <a:spLocks noChangeArrowheads="1"/>
            </p:cNvSpPr>
            <p:nvPr/>
          </p:nvSpPr>
          <p:spPr bwMode="auto">
            <a:xfrm>
              <a:off x="1424" y="2320"/>
              <a:ext cx="3128" cy="80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aseline="0">
                <a:latin typeface="Calibri"/>
                <a:cs typeface="Calibri"/>
              </a:endParaRPr>
            </a:p>
          </p:txBody>
        </p:sp>
      </p:grp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Coincidence types</a:t>
            </a:r>
          </a:p>
        </p:txBody>
      </p: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76DF2353-5010-E443-961D-9BBEBCC246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6579" y="6418070"/>
            <a:ext cx="396836" cy="365125"/>
          </a:xfrm>
        </p:spPr>
        <p:txBody>
          <a:bodyPr/>
          <a:lstStyle/>
          <a:p>
            <a:fld id="{79594931-7310-8546-9CE2-0B8C244628BE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21C2BEF-256E-FA4A-AF04-DB722D036B1A}"/>
              </a:ext>
            </a:extLst>
          </p:cNvPr>
          <p:cNvSpPr/>
          <p:nvPr/>
        </p:nvSpPr>
        <p:spPr>
          <a:xfrm>
            <a:off x="2339752" y="3573016"/>
            <a:ext cx="288032" cy="345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669ACF1-6775-754B-BF53-884B022BF516}"/>
              </a:ext>
            </a:extLst>
          </p:cNvPr>
          <p:cNvSpPr/>
          <p:nvPr/>
        </p:nvSpPr>
        <p:spPr>
          <a:xfrm>
            <a:off x="4472880" y="3558270"/>
            <a:ext cx="288032" cy="345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7E663E3-9CC4-324B-85BC-430CF2C62A93}"/>
              </a:ext>
            </a:extLst>
          </p:cNvPr>
          <p:cNvSpPr/>
          <p:nvPr/>
        </p:nvSpPr>
        <p:spPr>
          <a:xfrm>
            <a:off x="2277367" y="5730429"/>
            <a:ext cx="288032" cy="345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D90EF45-6204-2E42-8A9A-8721C3F683D0}"/>
              </a:ext>
            </a:extLst>
          </p:cNvPr>
          <p:cNvSpPr/>
          <p:nvPr/>
        </p:nvSpPr>
        <p:spPr>
          <a:xfrm>
            <a:off x="4540696" y="5700937"/>
            <a:ext cx="288032" cy="345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11"/>
          <p:cNvSpPr>
            <a:spLocks noChangeArrowheads="1"/>
          </p:cNvSpPr>
          <p:nvPr/>
        </p:nvSpPr>
        <p:spPr bwMode="auto">
          <a:xfrm>
            <a:off x="2336299" y="3802101"/>
            <a:ext cx="2160000" cy="2160000"/>
          </a:xfrm>
          <a:prstGeom prst="rect">
            <a:avLst/>
          </a:prstGeom>
          <a:solidFill>
            <a:srgbClr val="1269B0">
              <a:alpha val="32156"/>
            </a:srgbClr>
          </a:solidFill>
          <a:ln>
            <a:noFill/>
          </a:ln>
        </p:spPr>
        <p:txBody>
          <a:bodyPr wrap="none" anchor="ctr"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66483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1" name="Rectangle 6"/>
          <p:cNvSpPr>
            <a:spLocks noChangeArrowheads="1"/>
          </p:cNvSpPr>
          <p:nvPr/>
        </p:nvSpPr>
        <p:spPr bwMode="auto">
          <a:xfrm>
            <a:off x="2260600" y="3683000"/>
            <a:ext cx="4965700" cy="1270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baseline="0">
              <a:latin typeface="Calibri"/>
              <a:cs typeface="Calibri"/>
            </a:endParaRPr>
          </a:p>
        </p:txBody>
      </p:sp>
      <p:sp>
        <p:nvSpPr>
          <p:cNvPr id="48132" name="Text Box 7"/>
          <p:cNvSpPr txBox="1">
            <a:spLocks noChangeArrowheads="1"/>
          </p:cNvSpPr>
          <p:nvPr/>
        </p:nvSpPr>
        <p:spPr bwMode="auto">
          <a:xfrm>
            <a:off x="419804" y="1194122"/>
            <a:ext cx="8044304" cy="175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000" baseline="0">
                <a:solidFill>
                  <a:srgbClr val="1269B0"/>
                </a:solidFill>
                <a:latin typeface="Calibri"/>
                <a:cs typeface="Calibri"/>
              </a:rPr>
              <a:t>Frequency of random events</a:t>
            </a:r>
          </a:p>
          <a:p>
            <a:pPr>
              <a:lnSpc>
                <a:spcPct val="150000"/>
              </a:lnSpc>
            </a:pPr>
            <a:r>
              <a:rPr lang="en-US" sz="1800" b="0" baseline="0">
                <a:latin typeface="Calibri"/>
                <a:cs typeface="Calibri"/>
              </a:rPr>
              <a:t>Individual photon detection rates of a pair of detectors:</a:t>
            </a:r>
            <a:r>
              <a:rPr lang="en-US" sz="1800" baseline="0">
                <a:latin typeface="Calibri"/>
                <a:cs typeface="Calibri"/>
              </a:rPr>
              <a:t> 		</a:t>
            </a:r>
          </a:p>
          <a:p>
            <a:pPr>
              <a:lnSpc>
                <a:spcPct val="150000"/>
              </a:lnSpc>
            </a:pPr>
            <a:r>
              <a:rPr lang="en-US" sz="1800" b="0" baseline="0">
                <a:latin typeface="Calibri"/>
                <a:cs typeface="Calibri"/>
              </a:rPr>
              <a:t>Coincidence window:	</a:t>
            </a:r>
          </a:p>
          <a:p>
            <a:pPr>
              <a:lnSpc>
                <a:spcPct val="150000"/>
              </a:lnSpc>
            </a:pPr>
            <a:r>
              <a:rPr lang="en-US" sz="1800" b="0" baseline="0">
                <a:latin typeface="Calibri"/>
                <a:cs typeface="Calibri"/>
              </a:rPr>
              <a:t>Frequency of random events:					</a:t>
            </a:r>
            <a:endParaRPr lang="en-US" sz="1800" b="0" i="1" baseline="-25000">
              <a:latin typeface="Times New Roman" panose="02020603050405020304" pitchFamily="18" charset="0"/>
              <a:cs typeface="Times New Roman" panose="02020603050405020304" pitchFamily="18" charset="0"/>
              <a:sym typeface="Symbol" charset="0"/>
            </a:endParaRPr>
          </a:p>
        </p:txBody>
      </p:sp>
      <p:sp>
        <p:nvSpPr>
          <p:cNvPr id="48133" name="Text Box 8"/>
          <p:cNvSpPr txBox="1">
            <a:spLocks noChangeArrowheads="1"/>
          </p:cNvSpPr>
          <p:nvPr/>
        </p:nvSpPr>
        <p:spPr bwMode="auto">
          <a:xfrm>
            <a:off x="419804" y="3069145"/>
            <a:ext cx="4917628" cy="19114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180975" indent="-180975"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9pPr>
          </a:lstStyle>
          <a:p>
            <a:pPr>
              <a:lnSpc>
                <a:spcPct val="150000"/>
              </a:lnSpc>
              <a:spcAft>
                <a:spcPts val="300"/>
              </a:spcAft>
            </a:pPr>
            <a:r>
              <a:rPr lang="en-US" sz="2000" baseline="0">
                <a:solidFill>
                  <a:srgbClr val="1269B0"/>
                </a:solidFill>
                <a:latin typeface="Calibri"/>
                <a:cs typeface="Calibri"/>
              </a:rPr>
              <a:t>‚</a:t>
            </a:r>
            <a:r>
              <a:rPr lang="en-US" sz="2000" baseline="0" err="1">
                <a:solidFill>
                  <a:srgbClr val="1269B0"/>
                </a:solidFill>
                <a:latin typeface="Calibri"/>
                <a:cs typeface="Calibri"/>
              </a:rPr>
              <a:t>Randoms</a:t>
            </a:r>
            <a:r>
              <a:rPr lang="en-US" sz="2000" baseline="0">
                <a:solidFill>
                  <a:srgbClr val="1269B0"/>
                </a:solidFill>
                <a:latin typeface="Calibri"/>
                <a:cs typeface="Calibri"/>
              </a:rPr>
              <a:t>‘</a:t>
            </a:r>
          </a:p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800" b="0" baseline="0">
                <a:latin typeface="Calibri"/>
                <a:cs typeface="Calibri"/>
              </a:rPr>
              <a:t>no geometrical information</a:t>
            </a:r>
          </a:p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800" b="0" baseline="0">
                <a:latin typeface="Calibri"/>
                <a:cs typeface="Calibri"/>
              </a:rPr>
              <a:t>almost uniform distribution across field-of-view</a:t>
            </a:r>
          </a:p>
          <a:p>
            <a:pPr>
              <a:spcAft>
                <a:spcPts val="300"/>
              </a:spcAft>
            </a:pPr>
            <a:r>
              <a:rPr lang="en-US" sz="1800" baseline="0">
                <a:solidFill>
                  <a:srgbClr val="1269B0"/>
                </a:solidFill>
                <a:latin typeface="Calibri"/>
                <a:cs typeface="Calibri"/>
                <a:sym typeface="Symbol" charset="0"/>
              </a:rPr>
              <a:t>	    </a:t>
            </a:r>
            <a:r>
              <a:rPr lang="en-US" sz="1800">
                <a:solidFill>
                  <a:srgbClr val="1269B0"/>
                </a:solidFill>
                <a:latin typeface="Calibri"/>
                <a:cs typeface="Calibri"/>
                <a:sym typeface="Symbol" charset="0"/>
              </a:rPr>
              <a:t>reduced</a:t>
            </a:r>
            <a:r>
              <a:rPr lang="en-US" sz="1800" baseline="0">
                <a:solidFill>
                  <a:srgbClr val="1269B0"/>
                </a:solidFill>
                <a:latin typeface="Calibri"/>
                <a:cs typeface="Calibri"/>
                <a:sym typeface="Symbol" charset="0"/>
              </a:rPr>
              <a:t> contrast-to-noise ratio</a:t>
            </a:r>
          </a:p>
          <a:p>
            <a:pPr>
              <a:lnSpc>
                <a:spcPct val="150000"/>
              </a:lnSpc>
              <a:spcAft>
                <a:spcPts val="300"/>
              </a:spcAft>
              <a:buFontTx/>
              <a:buChar char="-"/>
            </a:pPr>
            <a:endParaRPr lang="en-US" sz="1800" baseline="0">
              <a:latin typeface="Calibri"/>
              <a:cs typeface="Calibri"/>
            </a:endParaRPr>
          </a:p>
        </p:txBody>
      </p:sp>
      <p:grpSp>
        <p:nvGrpSpPr>
          <p:cNvPr id="48134" name="Group 16"/>
          <p:cNvGrpSpPr>
            <a:grpSpLocks/>
          </p:cNvGrpSpPr>
          <p:nvPr/>
        </p:nvGrpSpPr>
        <p:grpSpPr bwMode="auto">
          <a:xfrm>
            <a:off x="5054421" y="4710335"/>
            <a:ext cx="2695575" cy="1228725"/>
            <a:chOff x="684" y="2886"/>
            <a:chExt cx="1698" cy="774"/>
          </a:xfrm>
          <a:effectLst/>
        </p:grpSpPr>
        <p:sp>
          <p:nvSpPr>
            <p:cNvPr id="48157" name="Rectangle 11"/>
            <p:cNvSpPr>
              <a:spLocks noChangeArrowheads="1"/>
            </p:cNvSpPr>
            <p:nvPr/>
          </p:nvSpPr>
          <p:spPr bwMode="auto">
            <a:xfrm>
              <a:off x="684" y="3564"/>
              <a:ext cx="330" cy="96"/>
            </a:xfrm>
            <a:prstGeom prst="rect">
              <a:avLst/>
            </a:prstGeom>
            <a:solidFill>
              <a:schemeClr val="bg2"/>
            </a:solidFill>
            <a:ln w="28575">
              <a:solidFill>
                <a:schemeClr val="accent1"/>
              </a:solidFill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baseline="0">
                <a:latin typeface="Calibri"/>
                <a:cs typeface="Calibri"/>
              </a:endParaRPr>
            </a:p>
          </p:txBody>
        </p:sp>
        <p:sp>
          <p:nvSpPr>
            <p:cNvPr id="48158" name="Rectangle 12"/>
            <p:cNvSpPr>
              <a:spLocks noChangeArrowheads="1"/>
            </p:cNvSpPr>
            <p:nvPr/>
          </p:nvSpPr>
          <p:spPr bwMode="auto">
            <a:xfrm>
              <a:off x="1014" y="3234"/>
              <a:ext cx="348" cy="426"/>
            </a:xfrm>
            <a:prstGeom prst="rect">
              <a:avLst/>
            </a:prstGeom>
            <a:solidFill>
              <a:schemeClr val="bg2"/>
            </a:solidFill>
            <a:ln w="28575">
              <a:solidFill>
                <a:schemeClr val="accent1"/>
              </a:solidFill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baseline="0">
                <a:latin typeface="Calibri"/>
                <a:cs typeface="Calibri"/>
              </a:endParaRPr>
            </a:p>
          </p:txBody>
        </p:sp>
        <p:sp>
          <p:nvSpPr>
            <p:cNvPr id="48159" name="Rectangle 13"/>
            <p:cNvSpPr>
              <a:spLocks noChangeArrowheads="1"/>
            </p:cNvSpPr>
            <p:nvPr/>
          </p:nvSpPr>
          <p:spPr bwMode="auto">
            <a:xfrm>
              <a:off x="1362" y="3408"/>
              <a:ext cx="348" cy="252"/>
            </a:xfrm>
            <a:prstGeom prst="rect">
              <a:avLst/>
            </a:prstGeom>
            <a:solidFill>
              <a:schemeClr val="bg2"/>
            </a:solidFill>
            <a:ln w="28575">
              <a:solidFill>
                <a:schemeClr val="accent1"/>
              </a:solidFill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baseline="0">
                <a:latin typeface="Calibri"/>
                <a:cs typeface="Calibri"/>
              </a:endParaRPr>
            </a:p>
          </p:txBody>
        </p:sp>
        <p:sp>
          <p:nvSpPr>
            <p:cNvPr id="48160" name="Rectangle 14"/>
            <p:cNvSpPr>
              <a:spLocks noChangeArrowheads="1"/>
            </p:cNvSpPr>
            <p:nvPr/>
          </p:nvSpPr>
          <p:spPr bwMode="auto">
            <a:xfrm>
              <a:off x="1710" y="2886"/>
              <a:ext cx="348" cy="774"/>
            </a:xfrm>
            <a:prstGeom prst="rect">
              <a:avLst/>
            </a:prstGeom>
            <a:solidFill>
              <a:schemeClr val="bg2"/>
            </a:solidFill>
            <a:ln w="28575">
              <a:solidFill>
                <a:schemeClr val="accent1"/>
              </a:solidFill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baseline="0">
                <a:latin typeface="Calibri"/>
                <a:cs typeface="Calibri"/>
              </a:endParaRPr>
            </a:p>
          </p:txBody>
        </p:sp>
        <p:sp>
          <p:nvSpPr>
            <p:cNvPr id="48161" name="Rectangle 15"/>
            <p:cNvSpPr>
              <a:spLocks noChangeArrowheads="1"/>
            </p:cNvSpPr>
            <p:nvPr/>
          </p:nvSpPr>
          <p:spPr bwMode="auto">
            <a:xfrm>
              <a:off x="2058" y="3510"/>
              <a:ext cx="324" cy="150"/>
            </a:xfrm>
            <a:prstGeom prst="rect">
              <a:avLst/>
            </a:prstGeom>
            <a:solidFill>
              <a:schemeClr val="bg2"/>
            </a:solidFill>
            <a:ln w="28575">
              <a:solidFill>
                <a:schemeClr val="accent1"/>
              </a:solidFill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baseline="0">
                <a:latin typeface="Calibri"/>
                <a:cs typeface="Calibri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Random coincidences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383B8641-7740-FE46-8641-B4C42A414408}"/>
                  </a:ext>
                </a:extLst>
              </p:cNvPr>
              <p:cNvSpPr/>
              <p:nvPr/>
            </p:nvSpPr>
            <p:spPr>
              <a:xfrm>
                <a:off x="6398675" y="1799605"/>
                <a:ext cx="90108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1269B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de-CH" b="1" i="0" smtClean="0">
                              <a:solidFill>
                                <a:srgbClr val="1269B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𝐍</m:t>
                          </m:r>
                        </m:e>
                        <m:sub>
                          <m:r>
                            <a:rPr lang="de-CH" b="1" i="0" smtClean="0">
                              <a:solidFill>
                                <a:srgbClr val="1269B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𝐀</m:t>
                          </m:r>
                        </m:sub>
                      </m:sSub>
                      <m:sSub>
                        <m:sSubPr>
                          <m:ctrlPr>
                            <a:rPr lang="en-US" b="1" i="1">
                              <a:solidFill>
                                <a:srgbClr val="1269B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de-CH" b="1" i="0" smtClean="0">
                              <a:solidFill>
                                <a:srgbClr val="1269B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,</m:t>
                          </m:r>
                          <m:r>
                            <a:rPr lang="de-CH" b="1" i="0">
                              <a:solidFill>
                                <a:srgbClr val="1269B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𝐍</m:t>
                          </m:r>
                        </m:e>
                        <m:sub>
                          <m:r>
                            <a:rPr lang="de-CH" b="1" i="0" smtClean="0">
                              <a:solidFill>
                                <a:srgbClr val="1269B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𝐁</m:t>
                          </m:r>
                        </m:sub>
                      </m:sSub>
                    </m:oMath>
                  </m:oMathPara>
                </a14:m>
                <a:endParaRPr lang="en-US" b="1">
                  <a:solidFill>
                    <a:srgbClr val="1269B0"/>
                  </a:solidFill>
                </a:endParaRPr>
              </a:p>
            </p:txBody>
          </p:sp>
        </mc:Choice>
        <mc:Fallback xmlns="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383B8641-7740-FE46-8641-B4C42A4144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8675" y="1799605"/>
                <a:ext cx="901080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415AA715-BE77-3044-B3D0-D31666B3B8D7}"/>
                  </a:ext>
                </a:extLst>
              </p:cNvPr>
              <p:cNvSpPr/>
              <p:nvPr/>
            </p:nvSpPr>
            <p:spPr>
              <a:xfrm>
                <a:off x="6398675" y="2172341"/>
                <a:ext cx="50206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CH" b="1" i="0" smtClean="0">
                          <a:solidFill>
                            <a:srgbClr val="1269B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𝟐</m:t>
                      </m:r>
                      <m:r>
                        <a:rPr lang="de-CH" b="1" i="0" smtClean="0">
                          <a:solidFill>
                            <a:srgbClr val="1269B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𝛕</m:t>
                      </m:r>
                    </m:oMath>
                  </m:oMathPara>
                </a14:m>
                <a:endParaRPr lang="en-US" b="1">
                  <a:solidFill>
                    <a:srgbClr val="1269B0"/>
                  </a:solidFill>
                </a:endParaRPr>
              </a:p>
            </p:txBody>
          </p:sp>
        </mc:Choice>
        <mc:Fallback xmlns="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415AA715-BE77-3044-B3D0-D31666B3B8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8675" y="2172341"/>
                <a:ext cx="502061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FE174290-D768-BB4D-9140-3EFA13FD0C98}"/>
                  </a:ext>
                </a:extLst>
              </p:cNvPr>
              <p:cNvSpPr/>
              <p:nvPr/>
            </p:nvSpPr>
            <p:spPr>
              <a:xfrm>
                <a:off x="6398675" y="2571475"/>
                <a:ext cx="199426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1269B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de-CH" b="1" i="0" smtClean="0">
                              <a:solidFill>
                                <a:srgbClr val="1269B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𝐍</m:t>
                          </m:r>
                        </m:e>
                        <m:sub>
                          <m:r>
                            <a:rPr lang="de-CH" b="1" i="0" smtClean="0">
                              <a:solidFill>
                                <a:srgbClr val="1269B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𝐑</m:t>
                          </m:r>
                        </m:sub>
                      </m:sSub>
                      <m:sSub>
                        <m:sSubPr>
                          <m:ctrlPr>
                            <a:rPr lang="en-US" b="1" i="1">
                              <a:solidFill>
                                <a:srgbClr val="1269B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de-CH" b="1" i="0" smtClean="0">
                              <a:solidFill>
                                <a:srgbClr val="1269B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b="1" i="1">
                                  <a:solidFill>
                                    <a:srgbClr val="1269B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de-CH" b="1" i="0">
                                  <a:solidFill>
                                    <a:srgbClr val="1269B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𝐍</m:t>
                              </m:r>
                            </m:e>
                            <m:sub>
                              <m:r>
                                <a:rPr lang="de-CH" b="1" i="0" smtClean="0">
                                  <a:solidFill>
                                    <a:srgbClr val="1269B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𝐀</m:t>
                              </m:r>
                            </m:sub>
                          </m:sSub>
                          <m:r>
                            <a:rPr lang="de-CH" b="1" i="0" smtClean="0">
                              <a:solidFill>
                                <a:srgbClr val="1269B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∙</m:t>
                          </m:r>
                          <m:r>
                            <a:rPr lang="de-CH" b="1" i="0">
                              <a:solidFill>
                                <a:srgbClr val="1269B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𝐍</m:t>
                          </m:r>
                        </m:e>
                        <m:sub>
                          <m:r>
                            <a:rPr lang="de-CH" b="1" i="0" smtClean="0">
                              <a:solidFill>
                                <a:srgbClr val="1269B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𝐁</m:t>
                          </m:r>
                        </m:sub>
                      </m:sSub>
                      <m:r>
                        <a:rPr lang="de-CH" b="1" i="0" smtClean="0">
                          <a:solidFill>
                            <a:srgbClr val="1269B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∙</m:t>
                      </m:r>
                      <m:r>
                        <a:rPr lang="de-CH" b="1" i="0">
                          <a:solidFill>
                            <a:srgbClr val="1269B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𝟐</m:t>
                      </m:r>
                      <m:r>
                        <a:rPr lang="de-CH" b="1" i="0">
                          <a:solidFill>
                            <a:srgbClr val="1269B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𝛕</m:t>
                      </m:r>
                    </m:oMath>
                  </m:oMathPara>
                </a14:m>
                <a:endParaRPr lang="en-US" b="1">
                  <a:solidFill>
                    <a:srgbClr val="1269B0"/>
                  </a:solidFill>
                </a:endParaRPr>
              </a:p>
            </p:txBody>
          </p:sp>
        </mc:Choice>
        <mc:Fallback xmlns="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FE174290-D768-BB4D-9140-3EFA13FD0C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8675" y="2571475"/>
                <a:ext cx="1994264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Slide Number Placeholder 4">
            <a:extLst>
              <a:ext uri="{FF2B5EF4-FFF2-40B4-BE49-F238E27FC236}">
                <a16:creationId xmlns:a16="http://schemas.microsoft.com/office/drawing/2014/main" id="{D628A1D2-CABC-BB4B-955D-D349277065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6579" y="6418070"/>
            <a:ext cx="396836" cy="365125"/>
          </a:xfrm>
        </p:spPr>
        <p:txBody>
          <a:bodyPr/>
          <a:lstStyle/>
          <a:p>
            <a:fld id="{79594931-7310-8546-9CE2-0B8C244628BE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78F56F0-105A-6343-A486-00519046CF8F}"/>
              </a:ext>
            </a:extLst>
          </p:cNvPr>
          <p:cNvSpPr/>
          <p:nvPr/>
        </p:nvSpPr>
        <p:spPr>
          <a:xfrm>
            <a:off x="5054422" y="5939059"/>
            <a:ext cx="2688505" cy="280927"/>
          </a:xfrm>
          <a:prstGeom prst="rect">
            <a:avLst/>
          </a:prstGeom>
          <a:solidFill>
            <a:srgbClr val="1269B0"/>
          </a:solidFill>
          <a:ln w="38100">
            <a:solidFill>
              <a:srgbClr val="1269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err="1">
                <a:solidFill>
                  <a:schemeClr val="accent5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randoms</a:t>
            </a:r>
            <a:endParaRPr lang="de-DE">
              <a:solidFill>
                <a:schemeClr val="accent5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39" name="Group 16">
            <a:extLst>
              <a:ext uri="{FF2B5EF4-FFF2-40B4-BE49-F238E27FC236}">
                <a16:creationId xmlns:a16="http://schemas.microsoft.com/office/drawing/2014/main" id="{4F574504-0B61-4243-B411-8E52B18E1490}"/>
              </a:ext>
            </a:extLst>
          </p:cNvPr>
          <p:cNvGrpSpPr>
            <a:grpSpLocks/>
          </p:cNvGrpSpPr>
          <p:nvPr/>
        </p:nvGrpSpPr>
        <p:grpSpPr bwMode="auto">
          <a:xfrm>
            <a:off x="1246666" y="4991261"/>
            <a:ext cx="2695575" cy="1228725"/>
            <a:chOff x="684" y="2886"/>
            <a:chExt cx="1698" cy="774"/>
          </a:xfrm>
          <a:effectLst/>
        </p:grpSpPr>
        <p:sp>
          <p:nvSpPr>
            <p:cNvPr id="40" name="Rectangle 11">
              <a:extLst>
                <a:ext uri="{FF2B5EF4-FFF2-40B4-BE49-F238E27FC236}">
                  <a16:creationId xmlns:a16="http://schemas.microsoft.com/office/drawing/2014/main" id="{675C2231-A1A5-DD41-B0BB-F4BFC2E02E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4" y="3564"/>
              <a:ext cx="330" cy="96"/>
            </a:xfrm>
            <a:prstGeom prst="rect">
              <a:avLst/>
            </a:prstGeom>
            <a:solidFill>
              <a:schemeClr val="bg2"/>
            </a:solidFill>
            <a:ln w="28575">
              <a:solidFill>
                <a:schemeClr val="accent1"/>
              </a:solidFill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baseline="0">
                <a:latin typeface="Calibri"/>
                <a:cs typeface="Calibri"/>
              </a:endParaRPr>
            </a:p>
          </p:txBody>
        </p:sp>
        <p:sp>
          <p:nvSpPr>
            <p:cNvPr id="41" name="Rectangle 12">
              <a:extLst>
                <a:ext uri="{FF2B5EF4-FFF2-40B4-BE49-F238E27FC236}">
                  <a16:creationId xmlns:a16="http://schemas.microsoft.com/office/drawing/2014/main" id="{10A7B136-E977-2A49-8CB1-3A909D6200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14" y="3234"/>
              <a:ext cx="348" cy="426"/>
            </a:xfrm>
            <a:prstGeom prst="rect">
              <a:avLst/>
            </a:prstGeom>
            <a:solidFill>
              <a:schemeClr val="bg2"/>
            </a:solidFill>
            <a:ln w="28575">
              <a:solidFill>
                <a:schemeClr val="accent1"/>
              </a:solidFill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baseline="0">
                <a:latin typeface="Calibri"/>
                <a:cs typeface="Calibri"/>
              </a:endParaRPr>
            </a:p>
          </p:txBody>
        </p:sp>
        <p:sp>
          <p:nvSpPr>
            <p:cNvPr id="42" name="Rectangle 13">
              <a:extLst>
                <a:ext uri="{FF2B5EF4-FFF2-40B4-BE49-F238E27FC236}">
                  <a16:creationId xmlns:a16="http://schemas.microsoft.com/office/drawing/2014/main" id="{A36472CE-DF0D-4942-A0EC-D422E9D47B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62" y="3408"/>
              <a:ext cx="348" cy="252"/>
            </a:xfrm>
            <a:prstGeom prst="rect">
              <a:avLst/>
            </a:prstGeom>
            <a:solidFill>
              <a:schemeClr val="bg2"/>
            </a:solidFill>
            <a:ln w="28575">
              <a:solidFill>
                <a:schemeClr val="accent1"/>
              </a:solidFill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baseline="0">
                <a:latin typeface="Calibri"/>
                <a:cs typeface="Calibri"/>
              </a:endParaRPr>
            </a:p>
          </p:txBody>
        </p:sp>
        <p:sp>
          <p:nvSpPr>
            <p:cNvPr id="43" name="Rectangle 14">
              <a:extLst>
                <a:ext uri="{FF2B5EF4-FFF2-40B4-BE49-F238E27FC236}">
                  <a16:creationId xmlns:a16="http://schemas.microsoft.com/office/drawing/2014/main" id="{371D4DD3-B39F-394C-9E72-9F200EF54B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0" y="2886"/>
              <a:ext cx="348" cy="774"/>
            </a:xfrm>
            <a:prstGeom prst="rect">
              <a:avLst/>
            </a:prstGeom>
            <a:solidFill>
              <a:schemeClr val="bg2"/>
            </a:solidFill>
            <a:ln w="28575">
              <a:solidFill>
                <a:schemeClr val="accent1"/>
              </a:solidFill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baseline="0">
                <a:latin typeface="Calibri"/>
                <a:cs typeface="Calibri"/>
              </a:endParaRPr>
            </a:p>
          </p:txBody>
        </p:sp>
        <p:sp>
          <p:nvSpPr>
            <p:cNvPr id="44" name="Rectangle 15">
              <a:extLst>
                <a:ext uri="{FF2B5EF4-FFF2-40B4-BE49-F238E27FC236}">
                  <a16:creationId xmlns:a16="http://schemas.microsoft.com/office/drawing/2014/main" id="{E18362BD-E62F-9C43-A08B-6ADA650B52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58" y="3510"/>
              <a:ext cx="324" cy="150"/>
            </a:xfrm>
            <a:prstGeom prst="rect">
              <a:avLst/>
            </a:prstGeom>
            <a:solidFill>
              <a:schemeClr val="bg2"/>
            </a:solidFill>
            <a:ln w="28575">
              <a:solidFill>
                <a:schemeClr val="accent1"/>
              </a:solidFill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baseline="0">
                <a:latin typeface="Calibri"/>
                <a:cs typeface="Calibri"/>
              </a:endParaRPr>
            </a:p>
          </p:txBody>
        </p:sp>
      </p:grpSp>
      <p:sp>
        <p:nvSpPr>
          <p:cNvPr id="4" name="Right Arrow 3">
            <a:extLst>
              <a:ext uri="{FF2B5EF4-FFF2-40B4-BE49-F238E27FC236}">
                <a16:creationId xmlns:a16="http://schemas.microsoft.com/office/drawing/2014/main" id="{60681EBF-3C3A-9A4A-9455-280A3E29DBD9}"/>
              </a:ext>
            </a:extLst>
          </p:cNvPr>
          <p:cNvSpPr/>
          <p:nvPr/>
        </p:nvSpPr>
        <p:spPr>
          <a:xfrm>
            <a:off x="4319972" y="5250884"/>
            <a:ext cx="504056" cy="542864"/>
          </a:xfrm>
          <a:prstGeom prst="rightArrow">
            <a:avLst/>
          </a:prstGeom>
          <a:noFill/>
          <a:ln>
            <a:solidFill>
              <a:srgbClr val="1269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09002B8-228E-4A46-9924-7A911514DD20}"/>
              </a:ext>
            </a:extLst>
          </p:cNvPr>
          <p:cNvSpPr txBox="1"/>
          <p:nvPr/>
        </p:nvSpPr>
        <p:spPr>
          <a:xfrm>
            <a:off x="7956376" y="458475"/>
            <a:ext cx="792088" cy="536043"/>
          </a:xfrm>
          <a:prstGeom prst="roundRect">
            <a:avLst/>
          </a:prstGeom>
          <a:solidFill>
            <a:schemeClr val="accent2"/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 lIns="0" tIns="0" rIns="0" bIns="0" rtlCol="0" anchor="ctr" anchorCtr="1">
            <a:noAutofit/>
          </a:bodyPr>
          <a:lstStyle/>
          <a:p>
            <a:pPr algn="ctr"/>
            <a:r>
              <a:rPr lang="de-CH" sz="1400" baseline="0">
                <a:solidFill>
                  <a:schemeClr val="bg1"/>
                </a:solidFill>
                <a:latin typeface="Calibri"/>
                <a:cs typeface="Calibri"/>
              </a:rPr>
              <a:t>Chapter</a:t>
            </a:r>
            <a:br>
              <a:rPr lang="de-CH" sz="1400" baseline="0">
                <a:solidFill>
                  <a:schemeClr val="bg1"/>
                </a:solidFill>
                <a:latin typeface="Calibri"/>
                <a:cs typeface="Calibri"/>
              </a:rPr>
            </a:br>
            <a:r>
              <a:rPr lang="de-CH" sz="1400" baseline="0">
                <a:solidFill>
                  <a:schemeClr val="bg1"/>
                </a:solidFill>
                <a:latin typeface="Calibri"/>
                <a:cs typeface="Calibri"/>
              </a:rPr>
              <a:t>3.18.2</a:t>
            </a:r>
            <a:endParaRPr lang="en-US" sz="1400" baseline="0">
              <a:solidFill>
                <a:schemeClr val="bg1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47432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5" name="Text Box 4"/>
          <p:cNvSpPr txBox="1">
            <a:spLocks noChangeArrowheads="1"/>
          </p:cNvSpPr>
          <p:nvPr/>
        </p:nvSpPr>
        <p:spPr bwMode="auto">
          <a:xfrm>
            <a:off x="336445" y="1395206"/>
            <a:ext cx="7923388" cy="6848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457200" indent="-457200"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9pPr>
          </a:lstStyle>
          <a:p>
            <a:pPr marL="285750" indent="-285750">
              <a:spcAft>
                <a:spcPts val="300"/>
              </a:spcAft>
              <a:buFont typeface="Arial"/>
              <a:buChar char="•"/>
            </a:pPr>
            <a:r>
              <a:rPr lang="en-US" sz="1800" b="0" baseline="0">
                <a:latin typeface="Calibri"/>
                <a:cs typeface="Calibri"/>
              </a:rPr>
              <a:t>Estimate number of ,</a:t>
            </a:r>
            <a:r>
              <a:rPr lang="en-US" sz="1800" b="0" baseline="0" err="1">
                <a:latin typeface="Calibri"/>
                <a:cs typeface="Calibri"/>
              </a:rPr>
              <a:t>randoms</a:t>
            </a:r>
            <a:r>
              <a:rPr lang="en-US" sz="1800" b="0" baseline="0">
                <a:latin typeface="Calibri"/>
                <a:cs typeface="Calibri"/>
              </a:rPr>
              <a:t>’ for each detector pair: </a:t>
            </a:r>
            <a:r>
              <a:rPr lang="en-US" sz="1800" baseline="0">
                <a:solidFill>
                  <a:srgbClr val="1269B0"/>
                </a:solidFill>
                <a:latin typeface="Calibri"/>
                <a:cs typeface="Calibri"/>
              </a:rPr>
              <a:t>N</a:t>
            </a:r>
            <a:r>
              <a:rPr lang="en-US" sz="1800" baseline="-25000">
                <a:solidFill>
                  <a:srgbClr val="1269B0"/>
                </a:solidFill>
                <a:latin typeface="Calibri"/>
                <a:cs typeface="Calibri"/>
              </a:rPr>
              <a:t>1</a:t>
            </a:r>
            <a:r>
              <a:rPr lang="en-US" sz="1800" baseline="0">
                <a:solidFill>
                  <a:srgbClr val="1269B0"/>
                </a:solidFill>
                <a:latin typeface="Calibri"/>
                <a:cs typeface="Calibri"/>
              </a:rPr>
              <a:t>, N</a:t>
            </a:r>
            <a:r>
              <a:rPr lang="en-US" sz="1800" baseline="-25000">
                <a:solidFill>
                  <a:srgbClr val="1269B0"/>
                </a:solidFill>
                <a:latin typeface="Calibri"/>
                <a:cs typeface="Calibri"/>
              </a:rPr>
              <a:t>2</a:t>
            </a:r>
            <a:r>
              <a:rPr lang="en-US" sz="1800" baseline="0">
                <a:solidFill>
                  <a:srgbClr val="1269B0"/>
                </a:solidFill>
                <a:latin typeface="Calibri"/>
                <a:cs typeface="Calibri"/>
              </a:rPr>
              <a:t>, 2</a:t>
            </a:r>
            <a:r>
              <a:rPr lang="en-US" sz="1800" baseline="0">
                <a:solidFill>
                  <a:srgbClr val="1269B0"/>
                </a:solidFill>
                <a:latin typeface="Symbol" charset="2"/>
                <a:cs typeface="Symbol" charset="2"/>
              </a:rPr>
              <a:t>t</a:t>
            </a:r>
            <a:r>
              <a:rPr lang="en-US" sz="1800" baseline="0">
                <a:solidFill>
                  <a:srgbClr val="1269B0"/>
                </a:solidFill>
                <a:latin typeface="Calibri"/>
                <a:cs typeface="Calibri"/>
              </a:rPr>
              <a:t> </a:t>
            </a:r>
            <a:r>
              <a:rPr lang="en-US" sz="1800" b="0" baseline="0">
                <a:latin typeface="Calibri"/>
                <a:cs typeface="Calibri"/>
              </a:rPr>
              <a:t>must be known</a:t>
            </a:r>
            <a:endParaRPr lang="en-US" sz="1800" b="0" baseline="0">
              <a:latin typeface="Calibri"/>
              <a:cs typeface="Calibri"/>
              <a:sym typeface="Symbol" charset="0"/>
            </a:endParaRPr>
          </a:p>
          <a:p>
            <a:pPr marL="285750" indent="-285750">
              <a:spcAft>
                <a:spcPts val="300"/>
              </a:spcAft>
              <a:buFont typeface="Arial"/>
              <a:buChar char="•"/>
            </a:pPr>
            <a:r>
              <a:rPr lang="en-US" sz="1800" b="0" baseline="0">
                <a:latin typeface="Calibri"/>
                <a:cs typeface="Calibri"/>
                <a:sym typeface="Symbol" charset="0"/>
              </a:rPr>
              <a:t>Measure/estimate number of ‚</a:t>
            </a:r>
            <a:r>
              <a:rPr lang="en-US" sz="1800" b="0" baseline="0" err="1">
                <a:latin typeface="Calibri"/>
                <a:cs typeface="Calibri"/>
                <a:sym typeface="Symbol" charset="0"/>
              </a:rPr>
              <a:t>randoms</a:t>
            </a:r>
            <a:r>
              <a:rPr lang="en-US" sz="1800" b="0" baseline="0">
                <a:latin typeface="Calibri"/>
                <a:cs typeface="Calibri"/>
                <a:sym typeface="Symbol" charset="0"/>
              </a:rPr>
              <a:t>‘ by adding parallel coincidence circuit</a:t>
            </a:r>
          </a:p>
        </p:txBody>
      </p:sp>
      <p:sp>
        <p:nvSpPr>
          <p:cNvPr id="49156" name="Freeform 30"/>
          <p:cNvSpPr>
            <a:spLocks/>
          </p:cNvSpPr>
          <p:nvPr/>
        </p:nvSpPr>
        <p:spPr bwMode="auto">
          <a:xfrm>
            <a:off x="1523157" y="2537845"/>
            <a:ext cx="1430338" cy="342900"/>
          </a:xfrm>
          <a:custGeom>
            <a:avLst/>
            <a:gdLst>
              <a:gd name="T0" fmla="*/ 0 w 2064"/>
              <a:gd name="T1" fmla="*/ 529232861 h 216"/>
              <a:gd name="T2" fmla="*/ 213226376 w 2064"/>
              <a:gd name="T3" fmla="*/ 529232861 h 216"/>
              <a:gd name="T4" fmla="*/ 213226376 w 2064"/>
              <a:gd name="T5" fmla="*/ 0 h 216"/>
              <a:gd name="T6" fmla="*/ 688663243 w 2064"/>
              <a:gd name="T7" fmla="*/ 0 h 216"/>
              <a:gd name="T8" fmla="*/ 688663243 w 2064"/>
              <a:gd name="T9" fmla="*/ 544353795 h 216"/>
              <a:gd name="T10" fmla="*/ 991214410 w 2064"/>
              <a:gd name="T11" fmla="*/ 544353795 h 216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064"/>
              <a:gd name="T19" fmla="*/ 0 h 216"/>
              <a:gd name="T20" fmla="*/ 2064 w 2064"/>
              <a:gd name="T21" fmla="*/ 216 h 21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064" h="216">
                <a:moveTo>
                  <a:pt x="0" y="210"/>
                </a:moveTo>
                <a:lnTo>
                  <a:pt x="444" y="210"/>
                </a:lnTo>
                <a:lnTo>
                  <a:pt x="444" y="0"/>
                </a:lnTo>
                <a:lnTo>
                  <a:pt x="1434" y="0"/>
                </a:lnTo>
                <a:lnTo>
                  <a:pt x="1434" y="216"/>
                </a:lnTo>
                <a:lnTo>
                  <a:pt x="2064" y="216"/>
                </a:lnTo>
              </a:path>
            </a:pathLst>
          </a:custGeom>
          <a:noFill/>
          <a:ln w="28575" cmpd="sng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sz="1600" baseline="0">
              <a:latin typeface="Calibri"/>
              <a:cs typeface="Calibri"/>
            </a:endParaRPr>
          </a:p>
        </p:txBody>
      </p:sp>
      <p:sp>
        <p:nvSpPr>
          <p:cNvPr id="49157" name="Freeform 31"/>
          <p:cNvSpPr>
            <a:spLocks/>
          </p:cNvSpPr>
          <p:nvPr/>
        </p:nvSpPr>
        <p:spPr bwMode="auto">
          <a:xfrm>
            <a:off x="1856532" y="2947420"/>
            <a:ext cx="1430338" cy="342900"/>
          </a:xfrm>
          <a:custGeom>
            <a:avLst/>
            <a:gdLst>
              <a:gd name="T0" fmla="*/ 0 w 2064"/>
              <a:gd name="T1" fmla="*/ 529232861 h 216"/>
              <a:gd name="T2" fmla="*/ 213226376 w 2064"/>
              <a:gd name="T3" fmla="*/ 529232861 h 216"/>
              <a:gd name="T4" fmla="*/ 213226376 w 2064"/>
              <a:gd name="T5" fmla="*/ 0 h 216"/>
              <a:gd name="T6" fmla="*/ 688663243 w 2064"/>
              <a:gd name="T7" fmla="*/ 0 h 216"/>
              <a:gd name="T8" fmla="*/ 688663243 w 2064"/>
              <a:gd name="T9" fmla="*/ 544353795 h 216"/>
              <a:gd name="T10" fmla="*/ 991214410 w 2064"/>
              <a:gd name="T11" fmla="*/ 544353795 h 216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064"/>
              <a:gd name="T19" fmla="*/ 0 h 216"/>
              <a:gd name="T20" fmla="*/ 2064 w 2064"/>
              <a:gd name="T21" fmla="*/ 216 h 21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064" h="216">
                <a:moveTo>
                  <a:pt x="0" y="210"/>
                </a:moveTo>
                <a:lnTo>
                  <a:pt x="444" y="210"/>
                </a:lnTo>
                <a:lnTo>
                  <a:pt x="444" y="0"/>
                </a:lnTo>
                <a:lnTo>
                  <a:pt x="1434" y="0"/>
                </a:lnTo>
                <a:lnTo>
                  <a:pt x="1434" y="216"/>
                </a:lnTo>
                <a:lnTo>
                  <a:pt x="2064" y="216"/>
                </a:lnTo>
              </a:path>
            </a:pathLst>
          </a:custGeom>
          <a:noFill/>
          <a:ln w="28575" cmpd="sng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sz="1600" baseline="0">
              <a:latin typeface="Calibri"/>
              <a:cs typeface="Calibri"/>
            </a:endParaRPr>
          </a:p>
        </p:txBody>
      </p:sp>
      <p:sp>
        <p:nvSpPr>
          <p:cNvPr id="49158" name="Freeform 32"/>
          <p:cNvSpPr>
            <a:spLocks/>
          </p:cNvSpPr>
          <p:nvPr/>
        </p:nvSpPr>
        <p:spPr bwMode="auto">
          <a:xfrm>
            <a:off x="5152182" y="2547370"/>
            <a:ext cx="1430338" cy="342900"/>
          </a:xfrm>
          <a:custGeom>
            <a:avLst/>
            <a:gdLst>
              <a:gd name="T0" fmla="*/ 0 w 2064"/>
              <a:gd name="T1" fmla="*/ 529232861 h 216"/>
              <a:gd name="T2" fmla="*/ 213226376 w 2064"/>
              <a:gd name="T3" fmla="*/ 529232861 h 216"/>
              <a:gd name="T4" fmla="*/ 213226376 w 2064"/>
              <a:gd name="T5" fmla="*/ 0 h 216"/>
              <a:gd name="T6" fmla="*/ 688663243 w 2064"/>
              <a:gd name="T7" fmla="*/ 0 h 216"/>
              <a:gd name="T8" fmla="*/ 688663243 w 2064"/>
              <a:gd name="T9" fmla="*/ 544353795 h 216"/>
              <a:gd name="T10" fmla="*/ 991214410 w 2064"/>
              <a:gd name="T11" fmla="*/ 544353795 h 216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064"/>
              <a:gd name="T19" fmla="*/ 0 h 216"/>
              <a:gd name="T20" fmla="*/ 2064 w 2064"/>
              <a:gd name="T21" fmla="*/ 216 h 21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064" h="216">
                <a:moveTo>
                  <a:pt x="0" y="210"/>
                </a:moveTo>
                <a:lnTo>
                  <a:pt x="444" y="210"/>
                </a:lnTo>
                <a:lnTo>
                  <a:pt x="444" y="0"/>
                </a:lnTo>
                <a:lnTo>
                  <a:pt x="1434" y="0"/>
                </a:lnTo>
                <a:lnTo>
                  <a:pt x="1434" y="216"/>
                </a:lnTo>
                <a:lnTo>
                  <a:pt x="2064" y="216"/>
                </a:lnTo>
              </a:path>
            </a:pathLst>
          </a:custGeom>
          <a:noFill/>
          <a:ln w="28575" cmpd="sng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sz="1600" baseline="0">
              <a:latin typeface="Calibri"/>
              <a:cs typeface="Calibri"/>
            </a:endParaRPr>
          </a:p>
        </p:txBody>
      </p:sp>
      <p:sp>
        <p:nvSpPr>
          <p:cNvPr id="49159" name="Freeform 33"/>
          <p:cNvSpPr>
            <a:spLocks/>
          </p:cNvSpPr>
          <p:nvPr/>
        </p:nvSpPr>
        <p:spPr bwMode="auto">
          <a:xfrm>
            <a:off x="6533307" y="2985520"/>
            <a:ext cx="1430338" cy="342900"/>
          </a:xfrm>
          <a:custGeom>
            <a:avLst/>
            <a:gdLst>
              <a:gd name="T0" fmla="*/ 0 w 2064"/>
              <a:gd name="T1" fmla="*/ 529232861 h 216"/>
              <a:gd name="T2" fmla="*/ 213226376 w 2064"/>
              <a:gd name="T3" fmla="*/ 529232861 h 216"/>
              <a:gd name="T4" fmla="*/ 213226376 w 2064"/>
              <a:gd name="T5" fmla="*/ 0 h 216"/>
              <a:gd name="T6" fmla="*/ 688663243 w 2064"/>
              <a:gd name="T7" fmla="*/ 0 h 216"/>
              <a:gd name="T8" fmla="*/ 688663243 w 2064"/>
              <a:gd name="T9" fmla="*/ 544353795 h 216"/>
              <a:gd name="T10" fmla="*/ 991214410 w 2064"/>
              <a:gd name="T11" fmla="*/ 544353795 h 216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064"/>
              <a:gd name="T19" fmla="*/ 0 h 216"/>
              <a:gd name="T20" fmla="*/ 2064 w 2064"/>
              <a:gd name="T21" fmla="*/ 216 h 21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064" h="216">
                <a:moveTo>
                  <a:pt x="0" y="210"/>
                </a:moveTo>
                <a:lnTo>
                  <a:pt x="444" y="210"/>
                </a:lnTo>
                <a:lnTo>
                  <a:pt x="444" y="0"/>
                </a:lnTo>
                <a:lnTo>
                  <a:pt x="1434" y="0"/>
                </a:lnTo>
                <a:lnTo>
                  <a:pt x="1434" y="216"/>
                </a:lnTo>
                <a:lnTo>
                  <a:pt x="2064" y="216"/>
                </a:lnTo>
              </a:path>
            </a:pathLst>
          </a:custGeom>
          <a:noFill/>
          <a:ln w="28575" cmpd="sng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sz="1600" baseline="0">
              <a:latin typeface="Calibri"/>
              <a:cs typeface="Calibri"/>
            </a:endParaRPr>
          </a:p>
        </p:txBody>
      </p:sp>
      <p:sp>
        <p:nvSpPr>
          <p:cNvPr id="49160" name="Freeform 34"/>
          <p:cNvSpPr>
            <a:spLocks/>
          </p:cNvSpPr>
          <p:nvPr/>
        </p:nvSpPr>
        <p:spPr bwMode="auto">
          <a:xfrm>
            <a:off x="1523157" y="3718945"/>
            <a:ext cx="1430338" cy="342900"/>
          </a:xfrm>
          <a:custGeom>
            <a:avLst/>
            <a:gdLst>
              <a:gd name="T0" fmla="*/ 0 w 2064"/>
              <a:gd name="T1" fmla="*/ 529232861 h 216"/>
              <a:gd name="T2" fmla="*/ 213226376 w 2064"/>
              <a:gd name="T3" fmla="*/ 529232861 h 216"/>
              <a:gd name="T4" fmla="*/ 213226376 w 2064"/>
              <a:gd name="T5" fmla="*/ 0 h 216"/>
              <a:gd name="T6" fmla="*/ 688663243 w 2064"/>
              <a:gd name="T7" fmla="*/ 0 h 216"/>
              <a:gd name="T8" fmla="*/ 688663243 w 2064"/>
              <a:gd name="T9" fmla="*/ 544353795 h 216"/>
              <a:gd name="T10" fmla="*/ 991214410 w 2064"/>
              <a:gd name="T11" fmla="*/ 544353795 h 216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064"/>
              <a:gd name="T19" fmla="*/ 0 h 216"/>
              <a:gd name="T20" fmla="*/ 2064 w 2064"/>
              <a:gd name="T21" fmla="*/ 216 h 21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064" h="216">
                <a:moveTo>
                  <a:pt x="0" y="210"/>
                </a:moveTo>
                <a:lnTo>
                  <a:pt x="444" y="210"/>
                </a:lnTo>
                <a:lnTo>
                  <a:pt x="444" y="0"/>
                </a:lnTo>
                <a:lnTo>
                  <a:pt x="1434" y="0"/>
                </a:lnTo>
                <a:lnTo>
                  <a:pt x="1434" y="216"/>
                </a:lnTo>
                <a:lnTo>
                  <a:pt x="2064" y="216"/>
                </a:lnTo>
              </a:path>
            </a:pathLst>
          </a:custGeom>
          <a:noFill/>
          <a:ln w="28575" cmpd="sng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sz="1600" baseline="0">
              <a:latin typeface="Calibri"/>
              <a:cs typeface="Calibri"/>
            </a:endParaRPr>
          </a:p>
        </p:txBody>
      </p:sp>
      <p:sp>
        <p:nvSpPr>
          <p:cNvPr id="49161" name="Freeform 35"/>
          <p:cNvSpPr>
            <a:spLocks/>
          </p:cNvSpPr>
          <p:nvPr/>
        </p:nvSpPr>
        <p:spPr bwMode="auto">
          <a:xfrm>
            <a:off x="2208957" y="3718945"/>
            <a:ext cx="1430338" cy="361950"/>
          </a:xfrm>
          <a:custGeom>
            <a:avLst/>
            <a:gdLst>
              <a:gd name="T0" fmla="*/ 0 w 2064"/>
              <a:gd name="T1" fmla="*/ 589670215 h 216"/>
              <a:gd name="T2" fmla="*/ 213226376 w 2064"/>
              <a:gd name="T3" fmla="*/ 589670215 h 216"/>
              <a:gd name="T4" fmla="*/ 213226376 w 2064"/>
              <a:gd name="T5" fmla="*/ 0 h 216"/>
              <a:gd name="T6" fmla="*/ 688663243 w 2064"/>
              <a:gd name="T7" fmla="*/ 0 h 216"/>
              <a:gd name="T8" fmla="*/ 688663243 w 2064"/>
              <a:gd name="T9" fmla="*/ 606517642 h 216"/>
              <a:gd name="T10" fmla="*/ 991214410 w 2064"/>
              <a:gd name="T11" fmla="*/ 606517642 h 216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064"/>
              <a:gd name="T19" fmla="*/ 0 h 216"/>
              <a:gd name="T20" fmla="*/ 2064 w 2064"/>
              <a:gd name="T21" fmla="*/ 216 h 21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064" h="216">
                <a:moveTo>
                  <a:pt x="0" y="210"/>
                </a:moveTo>
                <a:lnTo>
                  <a:pt x="444" y="210"/>
                </a:lnTo>
                <a:lnTo>
                  <a:pt x="444" y="0"/>
                </a:lnTo>
                <a:lnTo>
                  <a:pt x="1434" y="0"/>
                </a:lnTo>
                <a:lnTo>
                  <a:pt x="1434" y="216"/>
                </a:lnTo>
                <a:lnTo>
                  <a:pt x="2064" y="216"/>
                </a:lnTo>
              </a:path>
            </a:pathLst>
          </a:custGeom>
          <a:noFill/>
          <a:ln w="28575" cmpd="sng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sz="1600" baseline="0">
              <a:latin typeface="Calibri"/>
              <a:cs typeface="Calibri"/>
            </a:endParaRPr>
          </a:p>
        </p:txBody>
      </p:sp>
      <p:sp>
        <p:nvSpPr>
          <p:cNvPr id="49162" name="Rectangle 36"/>
          <p:cNvSpPr>
            <a:spLocks noChangeArrowheads="1"/>
          </p:cNvSpPr>
          <p:nvPr/>
        </p:nvSpPr>
        <p:spPr bwMode="auto">
          <a:xfrm>
            <a:off x="2123232" y="4052320"/>
            <a:ext cx="866775" cy="889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sz="1600" baseline="0">
              <a:latin typeface="Calibri"/>
              <a:cs typeface="Calibri"/>
            </a:endParaRPr>
          </a:p>
        </p:txBody>
      </p:sp>
      <p:sp>
        <p:nvSpPr>
          <p:cNvPr id="49163" name="Freeform 37"/>
          <p:cNvSpPr>
            <a:spLocks/>
          </p:cNvSpPr>
          <p:nvPr/>
        </p:nvSpPr>
        <p:spPr bwMode="auto">
          <a:xfrm>
            <a:off x="5133132" y="3718945"/>
            <a:ext cx="1430338" cy="342900"/>
          </a:xfrm>
          <a:custGeom>
            <a:avLst/>
            <a:gdLst>
              <a:gd name="T0" fmla="*/ 0 w 2064"/>
              <a:gd name="T1" fmla="*/ 529232861 h 216"/>
              <a:gd name="T2" fmla="*/ 213226376 w 2064"/>
              <a:gd name="T3" fmla="*/ 529232861 h 216"/>
              <a:gd name="T4" fmla="*/ 213226376 w 2064"/>
              <a:gd name="T5" fmla="*/ 0 h 216"/>
              <a:gd name="T6" fmla="*/ 688663243 w 2064"/>
              <a:gd name="T7" fmla="*/ 0 h 216"/>
              <a:gd name="T8" fmla="*/ 688663243 w 2064"/>
              <a:gd name="T9" fmla="*/ 544353795 h 216"/>
              <a:gd name="T10" fmla="*/ 991214410 w 2064"/>
              <a:gd name="T11" fmla="*/ 544353795 h 216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064"/>
              <a:gd name="T19" fmla="*/ 0 h 216"/>
              <a:gd name="T20" fmla="*/ 2064 w 2064"/>
              <a:gd name="T21" fmla="*/ 216 h 21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064" h="216">
                <a:moveTo>
                  <a:pt x="0" y="210"/>
                </a:moveTo>
                <a:lnTo>
                  <a:pt x="444" y="210"/>
                </a:lnTo>
                <a:lnTo>
                  <a:pt x="444" y="0"/>
                </a:lnTo>
                <a:lnTo>
                  <a:pt x="1434" y="0"/>
                </a:lnTo>
                <a:lnTo>
                  <a:pt x="1434" y="216"/>
                </a:lnTo>
                <a:lnTo>
                  <a:pt x="2064" y="216"/>
                </a:lnTo>
              </a:path>
            </a:pathLst>
          </a:custGeom>
          <a:noFill/>
          <a:ln w="28575" cmpd="sng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sz="1600" baseline="0">
              <a:latin typeface="Calibri"/>
              <a:cs typeface="Calibri"/>
            </a:endParaRPr>
          </a:p>
        </p:txBody>
      </p:sp>
      <p:sp>
        <p:nvSpPr>
          <p:cNvPr id="49164" name="Freeform 38"/>
          <p:cNvSpPr>
            <a:spLocks/>
          </p:cNvSpPr>
          <p:nvPr/>
        </p:nvSpPr>
        <p:spPr bwMode="auto">
          <a:xfrm>
            <a:off x="6533307" y="3709743"/>
            <a:ext cx="1430338" cy="361950"/>
          </a:xfrm>
          <a:custGeom>
            <a:avLst/>
            <a:gdLst>
              <a:gd name="T0" fmla="*/ 0 w 2064"/>
              <a:gd name="T1" fmla="*/ 589670215 h 216"/>
              <a:gd name="T2" fmla="*/ 213226376 w 2064"/>
              <a:gd name="T3" fmla="*/ 589670215 h 216"/>
              <a:gd name="T4" fmla="*/ 213226376 w 2064"/>
              <a:gd name="T5" fmla="*/ 0 h 216"/>
              <a:gd name="T6" fmla="*/ 688663243 w 2064"/>
              <a:gd name="T7" fmla="*/ 0 h 216"/>
              <a:gd name="T8" fmla="*/ 688663243 w 2064"/>
              <a:gd name="T9" fmla="*/ 606517642 h 216"/>
              <a:gd name="T10" fmla="*/ 991214410 w 2064"/>
              <a:gd name="T11" fmla="*/ 606517642 h 216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064"/>
              <a:gd name="T19" fmla="*/ 0 h 216"/>
              <a:gd name="T20" fmla="*/ 2064 w 2064"/>
              <a:gd name="T21" fmla="*/ 216 h 21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064" h="216">
                <a:moveTo>
                  <a:pt x="0" y="210"/>
                </a:moveTo>
                <a:lnTo>
                  <a:pt x="444" y="210"/>
                </a:lnTo>
                <a:lnTo>
                  <a:pt x="444" y="0"/>
                </a:lnTo>
                <a:lnTo>
                  <a:pt x="1434" y="0"/>
                </a:lnTo>
                <a:lnTo>
                  <a:pt x="1434" y="216"/>
                </a:lnTo>
                <a:lnTo>
                  <a:pt x="2064" y="216"/>
                </a:lnTo>
              </a:path>
            </a:pathLst>
          </a:custGeom>
          <a:noFill/>
          <a:ln w="28575" cmpd="sng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sz="1600" baseline="0">
              <a:latin typeface="Calibri"/>
              <a:cs typeface="Calibri"/>
            </a:endParaRPr>
          </a:p>
        </p:txBody>
      </p:sp>
      <p:sp>
        <p:nvSpPr>
          <p:cNvPr id="49165" name="Text Box 40"/>
          <p:cNvSpPr txBox="1">
            <a:spLocks noChangeArrowheads="1"/>
          </p:cNvSpPr>
          <p:nvPr/>
        </p:nvSpPr>
        <p:spPr bwMode="auto">
          <a:xfrm>
            <a:off x="1488232" y="4194029"/>
            <a:ext cx="209604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9pPr>
          </a:lstStyle>
          <a:p>
            <a:r>
              <a:rPr lang="en-US" sz="1600" baseline="0">
                <a:solidFill>
                  <a:srgbClr val="1269B0"/>
                </a:solidFill>
                <a:latin typeface="Calibri"/>
                <a:cs typeface="Calibri"/>
              </a:rPr>
              <a:t>Coincidence window 1</a:t>
            </a:r>
          </a:p>
        </p:txBody>
      </p:sp>
      <p:sp>
        <p:nvSpPr>
          <p:cNvPr id="49166" name="Text Box 41"/>
          <p:cNvSpPr txBox="1">
            <a:spLocks noChangeArrowheads="1"/>
          </p:cNvSpPr>
          <p:nvPr/>
        </p:nvSpPr>
        <p:spPr bwMode="auto">
          <a:xfrm>
            <a:off x="5517307" y="4194029"/>
            <a:ext cx="209644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9pPr>
          </a:lstStyle>
          <a:p>
            <a:r>
              <a:rPr lang="en-US" sz="1600" baseline="0">
                <a:solidFill>
                  <a:srgbClr val="1269B0"/>
                </a:solidFill>
                <a:latin typeface="Calibri"/>
                <a:cs typeface="Calibri"/>
              </a:rPr>
              <a:t>Coincidence window 2</a:t>
            </a:r>
          </a:p>
        </p:txBody>
      </p:sp>
      <p:sp>
        <p:nvSpPr>
          <p:cNvPr id="49167" name="Text Box 42"/>
          <p:cNvSpPr txBox="1">
            <a:spLocks noChangeArrowheads="1"/>
          </p:cNvSpPr>
          <p:nvPr/>
        </p:nvSpPr>
        <p:spPr bwMode="auto">
          <a:xfrm>
            <a:off x="1259632" y="2701358"/>
            <a:ext cx="30970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9pPr>
          </a:lstStyle>
          <a:p>
            <a:r>
              <a:rPr lang="en-US" sz="1600" baseline="0">
                <a:solidFill>
                  <a:srgbClr val="1269B0"/>
                </a:solidFill>
                <a:latin typeface="Calibri"/>
                <a:cs typeface="Calibri"/>
              </a:rPr>
              <a:t>A</a:t>
            </a:r>
          </a:p>
        </p:txBody>
      </p:sp>
      <p:sp>
        <p:nvSpPr>
          <p:cNvPr id="49168" name="Text Box 43"/>
          <p:cNvSpPr txBox="1">
            <a:spLocks noChangeArrowheads="1"/>
          </p:cNvSpPr>
          <p:nvPr/>
        </p:nvSpPr>
        <p:spPr bwMode="auto">
          <a:xfrm>
            <a:off x="1269157" y="3072833"/>
            <a:ext cx="29968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9pPr>
          </a:lstStyle>
          <a:p>
            <a:r>
              <a:rPr lang="en-US" sz="1600" baseline="0">
                <a:solidFill>
                  <a:srgbClr val="1269B0"/>
                </a:solidFill>
                <a:latin typeface="Calibri"/>
                <a:cs typeface="Calibri"/>
              </a:rPr>
              <a:t>B</a:t>
            </a:r>
          </a:p>
        </p:txBody>
      </p:sp>
      <p:sp>
        <p:nvSpPr>
          <p:cNvPr id="49169" name="Text Box 44"/>
          <p:cNvSpPr txBox="1">
            <a:spLocks noChangeArrowheads="1"/>
          </p:cNvSpPr>
          <p:nvPr/>
        </p:nvSpPr>
        <p:spPr bwMode="auto">
          <a:xfrm>
            <a:off x="4774357" y="2701358"/>
            <a:ext cx="30970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9pPr>
          </a:lstStyle>
          <a:p>
            <a:r>
              <a:rPr lang="en-US" sz="1600" baseline="0">
                <a:solidFill>
                  <a:srgbClr val="1269B0"/>
                </a:solidFill>
                <a:latin typeface="Calibri"/>
                <a:cs typeface="Calibri"/>
              </a:rPr>
              <a:t>A</a:t>
            </a:r>
          </a:p>
        </p:txBody>
      </p:sp>
      <p:sp>
        <p:nvSpPr>
          <p:cNvPr id="49170" name="Text Box 45"/>
          <p:cNvSpPr txBox="1">
            <a:spLocks noChangeArrowheads="1"/>
          </p:cNvSpPr>
          <p:nvPr/>
        </p:nvSpPr>
        <p:spPr bwMode="auto">
          <a:xfrm>
            <a:off x="4783882" y="3072833"/>
            <a:ext cx="29968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9pPr>
          </a:lstStyle>
          <a:p>
            <a:r>
              <a:rPr lang="en-US" sz="1600" baseline="0">
                <a:solidFill>
                  <a:srgbClr val="1269B0"/>
                </a:solidFill>
                <a:latin typeface="Calibri"/>
                <a:cs typeface="Calibri"/>
              </a:rPr>
              <a:t>B</a:t>
            </a:r>
          </a:p>
        </p:txBody>
      </p:sp>
      <p:sp>
        <p:nvSpPr>
          <p:cNvPr id="49171" name="Line 46"/>
          <p:cNvSpPr>
            <a:spLocks noChangeShapeType="1"/>
          </p:cNvSpPr>
          <p:nvPr/>
        </p:nvSpPr>
        <p:spPr bwMode="auto">
          <a:xfrm>
            <a:off x="2504232" y="4551216"/>
            <a:ext cx="0" cy="3238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 sz="1600" baseline="0">
              <a:solidFill>
                <a:srgbClr val="1269B0"/>
              </a:solidFill>
              <a:latin typeface="Calibri"/>
              <a:cs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172" name="Text Box 47"/>
              <p:cNvSpPr txBox="1">
                <a:spLocks noChangeArrowheads="1"/>
              </p:cNvSpPr>
              <p:nvPr/>
            </p:nvSpPr>
            <p:spPr bwMode="auto">
              <a:xfrm>
                <a:off x="1535857" y="4889354"/>
                <a:ext cx="2723566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ETH Light" charset="0"/>
                    <a:ea typeface="ＭＳ Ｐゴシック" charset="0"/>
                  </a:defRPr>
                </a:lvl1pPr>
                <a:lvl2pPr marL="742950" indent="-285750">
                  <a:defRPr sz="2400" b="1">
                    <a:solidFill>
                      <a:schemeClr val="tx1"/>
                    </a:solidFill>
                    <a:latin typeface="ETH Light" charset="0"/>
                    <a:ea typeface="ＭＳ Ｐゴシック" charset="0"/>
                  </a:defRPr>
                </a:lvl2pPr>
                <a:lvl3pPr marL="1143000" indent="-228600">
                  <a:defRPr sz="2400" b="1">
                    <a:solidFill>
                      <a:schemeClr val="tx1"/>
                    </a:solidFill>
                    <a:latin typeface="ETH Light" charset="0"/>
                    <a:ea typeface="ＭＳ Ｐゴシック" charset="0"/>
                  </a:defRPr>
                </a:lvl3pPr>
                <a:lvl4pPr marL="1600200" indent="-228600">
                  <a:defRPr sz="2400" b="1">
                    <a:solidFill>
                      <a:schemeClr val="tx1"/>
                    </a:solidFill>
                    <a:latin typeface="ETH Light" charset="0"/>
                    <a:ea typeface="ＭＳ Ｐゴシック" charset="0"/>
                  </a:defRPr>
                </a:lvl4pPr>
                <a:lvl5pPr marL="2057400" indent="-228600">
                  <a:defRPr sz="2400" b="1">
                    <a:solidFill>
                      <a:schemeClr val="tx1"/>
                    </a:solidFill>
                    <a:latin typeface="ETH Light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ETH Light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ETH Light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ETH Light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ETH Light" charset="0"/>
                    <a:ea typeface="ＭＳ Ｐゴシック" charset="0"/>
                  </a:defRPr>
                </a:lvl9pPr>
              </a:lstStyle>
              <a:p>
                <a:r>
                  <a:rPr lang="en-US" sz="1600" baseline="0">
                    <a:solidFill>
                      <a:srgbClr val="1269B0"/>
                    </a:solidFill>
                    <a:latin typeface="Calibri"/>
                    <a:cs typeface="Calibri"/>
                  </a:rPr>
                  <a:t>‚trues‘ and ‚</a:t>
                </a:r>
                <a:r>
                  <a:rPr lang="en-US" sz="1600" baseline="0" err="1">
                    <a:solidFill>
                      <a:srgbClr val="1269B0"/>
                    </a:solidFill>
                    <a:latin typeface="Calibri"/>
                    <a:cs typeface="Calibri"/>
                  </a:rPr>
                  <a:t>randoms‘</a:t>
                </a:r>
                <a14:m>
                  <m:oMath xmlns:m="http://schemas.openxmlformats.org/officeDocument/2006/math">
                    <m:r>
                      <a:rPr lang="de-CH" sz="1600" b="1" i="0" smtClean="0">
                        <a:solidFill>
                          <a:srgbClr val="1269B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sSub>
                      <m:sSubPr>
                        <m:ctrlPr>
                          <a:rPr lang="de-CH" sz="1600" b="1" i="1" smtClean="0">
                            <a:solidFill>
                              <a:srgbClr val="1269B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de-CH" sz="1600" b="1" i="0" smtClean="0">
                            <a:solidFill>
                              <a:srgbClr val="1269B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𝐍</m:t>
                        </m:r>
                      </m:e>
                      <m:sub>
                        <m:r>
                          <a:rPr lang="de-CH" sz="1600" b="1" i="0" smtClean="0">
                            <a:solidFill>
                              <a:srgbClr val="1269B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𝐚𝐜𝐭𝐮𝐚𝐥</m:t>
                        </m:r>
                      </m:sub>
                    </m:sSub>
                    <m:r>
                      <a:rPr lang="de-CH" sz="1600" b="1" i="0" smtClean="0">
                        <a:solidFill>
                          <a:srgbClr val="1269B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endParaRPr lang="en-US" sz="1600" baseline="0">
                  <a:solidFill>
                    <a:srgbClr val="1269B0"/>
                  </a:solidFill>
                  <a:latin typeface="Calibri"/>
                  <a:cs typeface="Calibri"/>
                </a:endParaRPr>
              </a:p>
            </p:txBody>
          </p:sp>
        </mc:Choice>
        <mc:Fallback xmlns="">
          <p:sp>
            <p:nvSpPr>
              <p:cNvPr id="49172" name="Text Box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535857" y="4889354"/>
                <a:ext cx="2723566" cy="338554"/>
              </a:xfrm>
              <a:prstGeom prst="rect">
                <a:avLst/>
              </a:prstGeom>
              <a:blipFill>
                <a:blip r:embed="rId3"/>
                <a:stretch>
                  <a:fillRect l="-930" t="-3571" b="-17857"/>
                </a:stretch>
              </a:blipFill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173" name="Line 48"/>
          <p:cNvSpPr>
            <a:spLocks noChangeShapeType="1"/>
          </p:cNvSpPr>
          <p:nvPr/>
        </p:nvSpPr>
        <p:spPr bwMode="auto">
          <a:xfrm>
            <a:off x="6542832" y="4554069"/>
            <a:ext cx="0" cy="3238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 sz="1600" baseline="0">
              <a:solidFill>
                <a:srgbClr val="1269B0"/>
              </a:solidFill>
              <a:latin typeface="Calibri"/>
              <a:cs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174" name="Text Box 49"/>
              <p:cNvSpPr txBox="1">
                <a:spLocks noChangeArrowheads="1"/>
              </p:cNvSpPr>
              <p:nvPr/>
            </p:nvSpPr>
            <p:spPr bwMode="auto">
              <a:xfrm>
                <a:off x="5647584" y="4889354"/>
                <a:ext cx="1869871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ETH Light" charset="0"/>
                    <a:ea typeface="ＭＳ Ｐゴシック" charset="0"/>
                  </a:defRPr>
                </a:lvl1pPr>
                <a:lvl2pPr marL="742950" indent="-285750">
                  <a:defRPr sz="2400" b="1">
                    <a:solidFill>
                      <a:schemeClr val="tx1"/>
                    </a:solidFill>
                    <a:latin typeface="ETH Light" charset="0"/>
                    <a:ea typeface="ＭＳ Ｐゴシック" charset="0"/>
                  </a:defRPr>
                </a:lvl2pPr>
                <a:lvl3pPr marL="1143000" indent="-228600">
                  <a:defRPr sz="2400" b="1">
                    <a:solidFill>
                      <a:schemeClr val="tx1"/>
                    </a:solidFill>
                    <a:latin typeface="ETH Light" charset="0"/>
                    <a:ea typeface="ＭＳ Ｐゴシック" charset="0"/>
                  </a:defRPr>
                </a:lvl3pPr>
                <a:lvl4pPr marL="1600200" indent="-228600">
                  <a:defRPr sz="2400" b="1">
                    <a:solidFill>
                      <a:schemeClr val="tx1"/>
                    </a:solidFill>
                    <a:latin typeface="ETH Light" charset="0"/>
                    <a:ea typeface="ＭＳ Ｐゴシック" charset="0"/>
                  </a:defRPr>
                </a:lvl4pPr>
                <a:lvl5pPr marL="2057400" indent="-228600">
                  <a:defRPr sz="2400" b="1">
                    <a:solidFill>
                      <a:schemeClr val="tx1"/>
                    </a:solidFill>
                    <a:latin typeface="ETH Light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ETH Light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ETH Light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ETH Light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ETH Light" charset="0"/>
                    <a:ea typeface="ＭＳ Ｐゴシック" charset="0"/>
                  </a:defRPr>
                </a:lvl9pPr>
              </a:lstStyle>
              <a:p>
                <a:r>
                  <a:rPr lang="en-US" sz="1600" baseline="0">
                    <a:solidFill>
                      <a:srgbClr val="1269B0"/>
                    </a:solidFill>
                    <a:latin typeface="Calibri"/>
                    <a:cs typeface="Calibri"/>
                  </a:rPr>
                  <a:t>‚</a:t>
                </a:r>
                <a:r>
                  <a:rPr lang="en-US" sz="1600" baseline="0" err="1">
                    <a:solidFill>
                      <a:srgbClr val="1269B0"/>
                    </a:solidFill>
                    <a:latin typeface="Calibri"/>
                    <a:cs typeface="Calibri"/>
                  </a:rPr>
                  <a:t>randoms‘</a:t>
                </a:r>
                <a:r>
                  <a:rPr lang="en-US" sz="1600" baseline="0">
                    <a:solidFill>
                      <a:srgbClr val="1269B0"/>
                    </a:solidFill>
                    <a:latin typeface="Calibri"/>
                    <a:cs typeface="Calibri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CH" sz="1600" i="1" smtClean="0">
                            <a:solidFill>
                              <a:srgbClr val="1269B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de-CH" sz="1600" b="1" i="0" smtClean="0">
                            <a:solidFill>
                              <a:srgbClr val="1269B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𝐍</m:t>
                        </m:r>
                      </m:e>
                      <m:sub>
                        <m:r>
                          <a:rPr lang="de-CH" sz="1600" b="1" i="0" smtClean="0">
                            <a:solidFill>
                              <a:srgbClr val="1269B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𝐫𝐚𝐧𝐝𝐨𝐦𝐬</m:t>
                        </m:r>
                      </m:sub>
                    </m:sSub>
                  </m:oMath>
                </a14:m>
                <a:endParaRPr lang="en-US" sz="1600" baseline="0">
                  <a:solidFill>
                    <a:srgbClr val="1269B0"/>
                  </a:solidFill>
                  <a:latin typeface="Calibri"/>
                  <a:cs typeface="Calibri"/>
                </a:endParaRPr>
              </a:p>
            </p:txBody>
          </p:sp>
        </mc:Choice>
        <mc:Fallback xmlns="">
          <p:sp>
            <p:nvSpPr>
              <p:cNvPr id="49174" name="Text 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647584" y="4889354"/>
                <a:ext cx="1869871" cy="338554"/>
              </a:xfrm>
              <a:prstGeom prst="rect">
                <a:avLst/>
              </a:prstGeom>
              <a:blipFill>
                <a:blip r:embed="rId4"/>
                <a:stretch>
                  <a:fillRect l="-1351" t="-3571" b="-17857"/>
                </a:stretch>
              </a:blipFill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176" name="Text Box 51"/>
          <p:cNvSpPr txBox="1">
            <a:spLocks noChangeArrowheads="1"/>
          </p:cNvSpPr>
          <p:nvPr/>
        </p:nvSpPr>
        <p:spPr bwMode="auto">
          <a:xfrm>
            <a:off x="2487166" y="5414494"/>
            <a:ext cx="416966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9pPr>
          </a:lstStyle>
          <a:p>
            <a:pPr algn="ctr"/>
            <a:r>
              <a:rPr lang="en-US" sz="2000" baseline="0">
                <a:solidFill>
                  <a:srgbClr val="1269B0"/>
                </a:solidFill>
                <a:latin typeface="Calibri"/>
                <a:cs typeface="Calibri"/>
              </a:rPr>
              <a:t>Estimation of number of true events: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Correction of random coincidences</a:t>
            </a:r>
          </a:p>
        </p:txBody>
      </p:sp>
      <p:sp>
        <p:nvSpPr>
          <p:cNvPr id="26" name="Slide Number Placeholder 4">
            <a:extLst>
              <a:ext uri="{FF2B5EF4-FFF2-40B4-BE49-F238E27FC236}">
                <a16:creationId xmlns:a16="http://schemas.microsoft.com/office/drawing/2014/main" id="{2E796298-7FCF-5F41-B85C-4D7AA0F4DE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6579" y="6418070"/>
            <a:ext cx="396836" cy="365125"/>
          </a:xfrm>
        </p:spPr>
        <p:txBody>
          <a:bodyPr/>
          <a:lstStyle/>
          <a:p>
            <a:fld id="{79594931-7310-8546-9CE2-0B8C244628BE}" type="slidenum">
              <a:rPr lang="en-US" smtClean="0"/>
              <a:pPr/>
              <a:t>13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53344CE8-9656-CC45-BAF0-69ADB55841E0}"/>
                  </a:ext>
                </a:extLst>
              </p:cNvPr>
              <p:cNvSpPr/>
              <p:nvPr/>
            </p:nvSpPr>
            <p:spPr>
              <a:xfrm>
                <a:off x="2689209" y="5885232"/>
                <a:ext cx="3765582" cy="461665"/>
              </a:xfrm>
              <a:prstGeom prst="rect">
                <a:avLst/>
              </a:prstGeom>
              <a:ln>
                <a:solidFill>
                  <a:schemeClr val="accent1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1269B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de-CH" sz="2400" b="1" i="0" smtClean="0">
                              <a:solidFill>
                                <a:srgbClr val="1269B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𝐍</m:t>
                          </m:r>
                        </m:e>
                        <m:sub>
                          <m:r>
                            <a:rPr lang="de-CH" sz="2400" b="1" i="0" smtClean="0">
                              <a:solidFill>
                                <a:srgbClr val="1269B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𝐭𝐫𝐮𝐞</m:t>
                          </m:r>
                        </m:sub>
                      </m:sSub>
                      <m:sSub>
                        <m:sSubPr>
                          <m:ctrlPr>
                            <a:rPr lang="en-US" sz="2400" b="1" i="1">
                              <a:solidFill>
                                <a:srgbClr val="1269B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de-CH" sz="2400" b="1" i="0" smtClean="0">
                              <a:solidFill>
                                <a:srgbClr val="1269B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de-CH" sz="2400" b="1" i="1" smtClean="0">
                                  <a:solidFill>
                                    <a:srgbClr val="1269B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de-CH" sz="2400" b="1" i="0" smtClean="0">
                                  <a:solidFill>
                                    <a:srgbClr val="1269B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𝐍</m:t>
                              </m:r>
                            </m:e>
                            <m:sub>
                              <m:r>
                                <a:rPr lang="de-CH" sz="2400" b="1" i="0" smtClean="0">
                                  <a:solidFill>
                                    <a:srgbClr val="1269B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𝐚𝐜𝐭𝐮𝐚𝐥</m:t>
                              </m:r>
                            </m:sub>
                          </m:sSub>
                          <m:r>
                            <a:rPr lang="de-CH" sz="2400" b="1" i="0" smtClean="0">
                              <a:solidFill>
                                <a:srgbClr val="1269B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−</m:t>
                          </m:r>
                          <m:r>
                            <a:rPr lang="de-CH" sz="2400" b="1" i="0">
                              <a:solidFill>
                                <a:srgbClr val="1269B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𝐍</m:t>
                          </m:r>
                        </m:e>
                        <m:sub>
                          <m:r>
                            <a:rPr lang="de-CH" sz="2400" b="1" i="0" smtClean="0">
                              <a:solidFill>
                                <a:srgbClr val="1269B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𝐫𝐚𝐧𝐝𝐨𝐦𝐬</m:t>
                          </m:r>
                        </m:sub>
                      </m:sSub>
                    </m:oMath>
                  </m:oMathPara>
                </a14:m>
                <a:endParaRPr lang="en-US" sz="2400" b="1">
                  <a:solidFill>
                    <a:srgbClr val="1269B0"/>
                  </a:solidFill>
                </a:endParaRPr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53344CE8-9656-CC45-BAF0-69ADB55841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9209" y="5885232"/>
                <a:ext cx="3765582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AutoShape 10">
            <a:hlinkClick r:id="rId6" action="ppaction://hlinksldjump" highlightClick="1"/>
            <a:extLst>
              <a:ext uri="{FF2B5EF4-FFF2-40B4-BE49-F238E27FC236}">
                <a16:creationId xmlns:a16="http://schemas.microsoft.com/office/drawing/2014/main" id="{FC0EE5AD-17BB-7D4E-9D52-68CC402E09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34940" y="6309320"/>
            <a:ext cx="360114" cy="360114"/>
          </a:xfrm>
          <a:prstGeom prst="actionButtonHome">
            <a:avLst/>
          </a:prstGeom>
          <a:solidFill>
            <a:srgbClr val="BFBFBF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60948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9"/>
          <p:cNvGrpSpPr>
            <a:grpSpLocks/>
          </p:cNvGrpSpPr>
          <p:nvPr/>
        </p:nvGrpSpPr>
        <p:grpSpPr bwMode="auto">
          <a:xfrm>
            <a:off x="2081212" y="1052736"/>
            <a:ext cx="4981575" cy="5603876"/>
            <a:chOff x="1414" y="595"/>
            <a:chExt cx="3138" cy="3530"/>
          </a:xfrm>
        </p:grpSpPr>
        <p:pic>
          <p:nvPicPr>
            <p:cNvPr id="61443" name="Picture 2" descr="oc16$007"/>
            <p:cNvPicPr>
              <a:picLocks noChangeAspect="1" noChangeArrowheads="1"/>
            </p:cNvPicPr>
            <p:nvPr/>
          </p:nvPicPr>
          <p:blipFill>
            <a:blip r:embed="rId3" cstate="print">
              <a:lum contrast="12000"/>
            </a:blip>
            <a:srcRect/>
            <a:stretch>
              <a:fillRect/>
            </a:stretch>
          </p:blipFill>
          <p:spPr bwMode="auto">
            <a:xfrm>
              <a:off x="1414" y="870"/>
              <a:ext cx="2913" cy="28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1445" name="Text Box 4"/>
            <p:cNvSpPr txBox="1">
              <a:spLocks noChangeArrowheads="1"/>
            </p:cNvSpPr>
            <p:nvPr/>
          </p:nvSpPr>
          <p:spPr bwMode="auto">
            <a:xfrm>
              <a:off x="1702" y="595"/>
              <a:ext cx="1106" cy="446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sz="2000" b="1" baseline="0">
                  <a:latin typeface="Calibri"/>
                  <a:cs typeface="Calibri"/>
                </a:rPr>
                <a:t>true coincidence</a:t>
              </a:r>
            </a:p>
          </p:txBody>
        </p:sp>
        <p:sp>
          <p:nvSpPr>
            <p:cNvPr id="61446" name="Text Box 5"/>
            <p:cNvSpPr txBox="1">
              <a:spLocks noChangeArrowheads="1"/>
            </p:cNvSpPr>
            <p:nvPr/>
          </p:nvSpPr>
          <p:spPr bwMode="auto">
            <a:xfrm>
              <a:off x="3054" y="595"/>
              <a:ext cx="1137" cy="446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sz="2000" b="1" baseline="0">
                  <a:latin typeface="Calibri"/>
                  <a:cs typeface="Calibri"/>
                </a:rPr>
                <a:t>scattered coincidence</a:t>
              </a:r>
            </a:p>
          </p:txBody>
        </p:sp>
        <p:sp>
          <p:nvSpPr>
            <p:cNvPr id="61447" name="Text Box 6"/>
            <p:cNvSpPr txBox="1">
              <a:spLocks noChangeArrowheads="1"/>
            </p:cNvSpPr>
            <p:nvPr/>
          </p:nvSpPr>
          <p:spPr bwMode="auto">
            <a:xfrm>
              <a:off x="1718" y="3679"/>
              <a:ext cx="1106" cy="446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sz="2000" b="1" baseline="0">
                  <a:latin typeface="Calibri"/>
                  <a:cs typeface="Calibri"/>
                </a:rPr>
                <a:t>random coincidence</a:t>
              </a:r>
            </a:p>
          </p:txBody>
        </p:sp>
        <p:sp>
          <p:nvSpPr>
            <p:cNvPr id="61448" name="Text Box 7"/>
            <p:cNvSpPr txBox="1">
              <a:spLocks noChangeArrowheads="1"/>
            </p:cNvSpPr>
            <p:nvPr/>
          </p:nvSpPr>
          <p:spPr bwMode="auto">
            <a:xfrm>
              <a:off x="3102" y="3679"/>
              <a:ext cx="1106" cy="446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sz="2000" b="1" baseline="0">
                  <a:latin typeface="Calibri"/>
                  <a:cs typeface="Calibri"/>
                </a:rPr>
                <a:t>multiple coincidence</a:t>
              </a:r>
            </a:p>
          </p:txBody>
        </p:sp>
        <p:sp>
          <p:nvSpPr>
            <p:cNvPr id="61449" name="Rectangle 8"/>
            <p:cNvSpPr>
              <a:spLocks noChangeArrowheads="1"/>
            </p:cNvSpPr>
            <p:nvPr/>
          </p:nvSpPr>
          <p:spPr bwMode="auto">
            <a:xfrm>
              <a:off x="1424" y="2320"/>
              <a:ext cx="3128" cy="80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aseline="0">
                <a:latin typeface="Calibri"/>
                <a:cs typeface="Calibri"/>
              </a:endParaRPr>
            </a:p>
          </p:txBody>
        </p:sp>
      </p:grp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Coincidence types</a:t>
            </a:r>
          </a:p>
        </p:txBody>
      </p: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76DF2353-5010-E443-961D-9BBEBCC246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6579" y="6418070"/>
            <a:ext cx="396836" cy="365125"/>
          </a:xfrm>
        </p:spPr>
        <p:txBody>
          <a:bodyPr/>
          <a:lstStyle/>
          <a:p>
            <a:fld id="{79594931-7310-8546-9CE2-0B8C244628BE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21C2BEF-256E-FA4A-AF04-DB722D036B1A}"/>
              </a:ext>
            </a:extLst>
          </p:cNvPr>
          <p:cNvSpPr/>
          <p:nvPr/>
        </p:nvSpPr>
        <p:spPr>
          <a:xfrm>
            <a:off x="2339752" y="3573016"/>
            <a:ext cx="288032" cy="345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669ACF1-6775-754B-BF53-884B022BF516}"/>
              </a:ext>
            </a:extLst>
          </p:cNvPr>
          <p:cNvSpPr/>
          <p:nvPr/>
        </p:nvSpPr>
        <p:spPr>
          <a:xfrm>
            <a:off x="4472880" y="3558270"/>
            <a:ext cx="288032" cy="345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7E663E3-9CC4-324B-85BC-430CF2C62A93}"/>
              </a:ext>
            </a:extLst>
          </p:cNvPr>
          <p:cNvSpPr/>
          <p:nvPr/>
        </p:nvSpPr>
        <p:spPr>
          <a:xfrm>
            <a:off x="2277367" y="5730429"/>
            <a:ext cx="288032" cy="345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D90EF45-6204-2E42-8A9A-8721C3F683D0}"/>
              </a:ext>
            </a:extLst>
          </p:cNvPr>
          <p:cNvSpPr/>
          <p:nvPr/>
        </p:nvSpPr>
        <p:spPr>
          <a:xfrm>
            <a:off x="4540696" y="5700937"/>
            <a:ext cx="288032" cy="345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11"/>
          <p:cNvSpPr>
            <a:spLocks noChangeArrowheads="1"/>
          </p:cNvSpPr>
          <p:nvPr/>
        </p:nvSpPr>
        <p:spPr bwMode="auto">
          <a:xfrm>
            <a:off x="4540696" y="3802101"/>
            <a:ext cx="2160000" cy="2160000"/>
          </a:xfrm>
          <a:prstGeom prst="rect">
            <a:avLst/>
          </a:prstGeom>
          <a:solidFill>
            <a:srgbClr val="1269B0">
              <a:alpha val="32156"/>
            </a:srgbClr>
          </a:solidFill>
          <a:ln>
            <a:noFill/>
          </a:ln>
        </p:spPr>
        <p:txBody>
          <a:bodyPr wrap="none" anchor="ctr"/>
          <a:lstStyle/>
          <a:p>
            <a:endParaRPr lang="de-CH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1882DA-F4DF-BF40-B801-D6D049D7D2B1}"/>
              </a:ext>
            </a:extLst>
          </p:cNvPr>
          <p:cNvSpPr txBox="1"/>
          <p:nvPr/>
        </p:nvSpPr>
        <p:spPr>
          <a:xfrm>
            <a:off x="5653434" y="4012340"/>
            <a:ext cx="250280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1269B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See random coincidence</a:t>
            </a:r>
          </a:p>
        </p:txBody>
      </p:sp>
    </p:spTree>
    <p:extLst>
      <p:ext uri="{BB962C8B-B14F-4D97-AF65-F5344CB8AC3E}">
        <p14:creationId xmlns:p14="http://schemas.microsoft.com/office/powerpoint/2010/main" val="680298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9" name="Text Box 3"/>
          <p:cNvSpPr txBox="1">
            <a:spLocks noChangeArrowheads="1"/>
          </p:cNvSpPr>
          <p:nvPr/>
        </p:nvSpPr>
        <p:spPr bwMode="auto">
          <a:xfrm>
            <a:off x="366797" y="1199719"/>
            <a:ext cx="8268289" cy="877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457200" indent="-457200"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1800" b="0">
                <a:latin typeface="Calibri"/>
                <a:cs typeface="Calibri"/>
                <a:sym typeface="Symbol" charset="0"/>
              </a:rPr>
              <a:t>D</a:t>
            </a:r>
            <a:r>
              <a:rPr lang="en-US" sz="1800" b="0" baseline="0">
                <a:latin typeface="Calibri"/>
                <a:cs typeface="Calibri"/>
                <a:sym typeface="Symbol" charset="0"/>
              </a:rPr>
              <a:t>etector dead time: </a:t>
            </a:r>
            <a:r>
              <a:rPr lang="en-US" sz="1800" baseline="0">
                <a:solidFill>
                  <a:srgbClr val="1269B0"/>
                </a:solidFill>
                <a:latin typeface="Calibri"/>
                <a:cs typeface="Calibri"/>
                <a:sym typeface="Symbol" charset="0"/>
              </a:rPr>
              <a:t>number of events measured &lt; number of true events</a:t>
            </a:r>
          </a:p>
          <a:p>
            <a:pPr>
              <a:lnSpc>
                <a:spcPct val="150000"/>
              </a:lnSpc>
            </a:pPr>
            <a:r>
              <a:rPr lang="en-US" sz="1800" b="0" baseline="0">
                <a:latin typeface="Calibri"/>
                <a:cs typeface="Calibri"/>
                <a:sym typeface="Symbol" charset="0"/>
              </a:rPr>
              <a:t>Effect more severe for high activities  high count rate, high fraction of missed events:</a:t>
            </a:r>
          </a:p>
        </p:txBody>
      </p:sp>
      <p:grpSp>
        <p:nvGrpSpPr>
          <p:cNvPr id="6150" name="Group 30"/>
          <p:cNvGrpSpPr>
            <a:grpSpLocks/>
          </p:cNvGrpSpPr>
          <p:nvPr/>
        </p:nvGrpSpPr>
        <p:grpSpPr bwMode="auto">
          <a:xfrm>
            <a:off x="2195098" y="3201541"/>
            <a:ext cx="4489450" cy="3143251"/>
            <a:chOff x="1299" y="1482"/>
            <a:chExt cx="2828" cy="1980"/>
          </a:xfrm>
        </p:grpSpPr>
        <p:graphicFrame>
          <p:nvGraphicFramePr>
            <p:cNvPr id="6147" name="Object 2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314351051"/>
                </p:ext>
              </p:extLst>
            </p:nvPr>
          </p:nvGraphicFramePr>
          <p:xfrm>
            <a:off x="1500" y="1482"/>
            <a:ext cx="2627" cy="180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1673" name="Chart" r:id="rId4" imgW="6400800" imgH="4400550" progId="Excel.Sheet.8">
                    <p:embed/>
                  </p:oleObj>
                </mc:Choice>
                <mc:Fallback>
                  <p:oleObj name="Chart" r:id="rId4" imgW="6400800" imgH="4400550" progId="Excel.Sheet.8">
                    <p:embed/>
                    <p:pic>
                      <p:nvPicPr>
                        <p:cNvPr id="6147" name="Object 2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00" y="1482"/>
                          <a:ext cx="2627" cy="180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xmlns="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 xmlns="">
                              <a:effectLst>
                                <a:outerShdw dist="38099" dir="2700000" algn="ctr" rotWithShape="0">
                                  <a:schemeClr val="bg2">
                                    <a:alpha val="74997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153" name="Line 27"/>
            <p:cNvSpPr>
              <a:spLocks noChangeShapeType="1"/>
            </p:cNvSpPr>
            <p:nvPr/>
          </p:nvSpPr>
          <p:spPr bwMode="auto">
            <a:xfrm flipV="1">
              <a:off x="1896" y="1596"/>
              <a:ext cx="1350" cy="14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 baseline="0">
                <a:latin typeface="Calibri"/>
                <a:cs typeface="Calibri"/>
              </a:endParaRPr>
            </a:p>
          </p:txBody>
        </p:sp>
        <p:sp>
          <p:nvSpPr>
            <p:cNvPr id="6154" name="Text Box 28"/>
            <p:cNvSpPr txBox="1">
              <a:spLocks noChangeArrowheads="1"/>
            </p:cNvSpPr>
            <p:nvPr/>
          </p:nvSpPr>
          <p:spPr bwMode="auto">
            <a:xfrm>
              <a:off x="2502" y="3249"/>
              <a:ext cx="747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9pPr>
            </a:lstStyle>
            <a:p>
              <a:r>
                <a:rPr lang="en-US" sz="1600" baseline="0">
                  <a:latin typeface="Calibri"/>
                  <a:cs typeface="Calibri"/>
                </a:rPr>
                <a:t>ideal ‚trues‘</a:t>
              </a:r>
            </a:p>
          </p:txBody>
        </p:sp>
        <p:sp>
          <p:nvSpPr>
            <p:cNvPr id="6155" name="Text Box 29"/>
            <p:cNvSpPr txBox="1">
              <a:spLocks noChangeArrowheads="1"/>
            </p:cNvSpPr>
            <p:nvPr/>
          </p:nvSpPr>
          <p:spPr bwMode="auto">
            <a:xfrm rot="16200000">
              <a:off x="999" y="2228"/>
              <a:ext cx="813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9pPr>
            </a:lstStyle>
            <a:p>
              <a:r>
                <a:rPr lang="en-US" sz="1600" baseline="0">
                  <a:latin typeface="Calibri"/>
                  <a:cs typeface="Calibri"/>
                </a:rPr>
                <a:t>actual ‚trues‘</a:t>
              </a:r>
            </a:p>
          </p:txBody>
        </p:sp>
      </p:grpSp>
      <p:sp>
        <p:nvSpPr>
          <p:cNvPr id="6151" name="Text Box 32"/>
          <p:cNvSpPr txBox="1">
            <a:spLocks noChangeArrowheads="1"/>
          </p:cNvSpPr>
          <p:nvPr/>
        </p:nvSpPr>
        <p:spPr bwMode="auto">
          <a:xfrm>
            <a:off x="6599421" y="2487444"/>
            <a:ext cx="132921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9pPr>
          </a:lstStyle>
          <a:p>
            <a:r>
              <a:rPr lang="en-US" sz="1600" b="0" baseline="0">
                <a:solidFill>
                  <a:srgbClr val="1269B0"/>
                </a:solidFill>
                <a:latin typeface="Symbol" charset="2"/>
                <a:cs typeface="Symbol" charset="2"/>
              </a:rPr>
              <a:t>d…</a:t>
            </a:r>
            <a:r>
              <a:rPr lang="en-US" sz="1600" b="0" baseline="0">
                <a:solidFill>
                  <a:srgbClr val="1269B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dead time</a:t>
            </a:r>
          </a:p>
        </p:txBody>
      </p:sp>
      <p:sp>
        <p:nvSpPr>
          <p:cNvPr id="6152" name="Text Box 33"/>
          <p:cNvSpPr txBox="1">
            <a:spLocks noChangeArrowheads="1"/>
          </p:cNvSpPr>
          <p:nvPr/>
        </p:nvSpPr>
        <p:spPr bwMode="auto">
          <a:xfrm>
            <a:off x="3260311" y="3573016"/>
            <a:ext cx="80763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9pPr>
          </a:lstStyle>
          <a:p>
            <a:r>
              <a:rPr lang="en-US" sz="1600" b="0" baseline="0">
                <a:latin typeface="Symbol" charset="2"/>
                <a:cs typeface="Symbol" charset="2"/>
              </a:rPr>
              <a:t>d</a:t>
            </a:r>
            <a:r>
              <a:rPr lang="en-US" sz="1600" b="0" baseline="0">
                <a:latin typeface="Calibri"/>
                <a:cs typeface="Calibri"/>
              </a:rPr>
              <a:t> = 1</a:t>
            </a:r>
            <a:r>
              <a:rPr lang="en-US" sz="1600" b="0" baseline="0">
                <a:latin typeface="Symbol" charset="2"/>
                <a:cs typeface="Symbol" charset="2"/>
              </a:rPr>
              <a:t>m</a:t>
            </a:r>
            <a:r>
              <a:rPr lang="en-US" sz="1600" b="0" baseline="0">
                <a:latin typeface="Calibri"/>
                <a:cs typeface="Calibri"/>
              </a:rPr>
              <a:t>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Dead time correction</a:t>
            </a:r>
          </a:p>
        </p:txBody>
      </p:sp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C162E822-A42E-AD4A-82B5-0E26D6DBDB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6579" y="6418070"/>
            <a:ext cx="396836" cy="365125"/>
          </a:xfrm>
        </p:spPr>
        <p:txBody>
          <a:bodyPr/>
          <a:lstStyle/>
          <a:p>
            <a:fld id="{79594931-7310-8546-9CE2-0B8C244628BE}" type="slidenum">
              <a:rPr lang="en-US" smtClean="0"/>
              <a:pPr/>
              <a:t>15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5AA8D0FD-4BDA-F64D-A26E-10A9B7B39FE1}"/>
                  </a:ext>
                </a:extLst>
              </p:cNvPr>
              <p:cNvSpPr/>
              <p:nvPr/>
            </p:nvSpPr>
            <p:spPr>
              <a:xfrm>
                <a:off x="2837762" y="2392635"/>
                <a:ext cx="3523209" cy="475771"/>
              </a:xfrm>
              <a:prstGeom prst="rect">
                <a:avLst/>
              </a:prstGeom>
              <a:ln>
                <a:solidFill>
                  <a:schemeClr val="accent1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1269B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de-CH" sz="2400" b="1" i="0" smtClean="0">
                              <a:solidFill>
                                <a:srgbClr val="1269B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𝐍</m:t>
                          </m:r>
                        </m:e>
                        <m:sub>
                          <m:r>
                            <a:rPr lang="de-CH" sz="2400" b="1" i="0" smtClean="0">
                              <a:solidFill>
                                <a:srgbClr val="1269B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𝐚𝐜𝐭𝐮𝐚𝐥</m:t>
                          </m:r>
                        </m:sub>
                      </m:sSub>
                      <m:r>
                        <a:rPr lang="de-CH" sz="2400" b="1" i="0" smtClean="0">
                          <a:solidFill>
                            <a:srgbClr val="1269B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de-CH" sz="2400" b="1" i="1" smtClean="0">
                              <a:solidFill>
                                <a:srgbClr val="1269B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de-CH" sz="2400" b="1" i="0" smtClean="0">
                              <a:solidFill>
                                <a:srgbClr val="1269B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𝐍</m:t>
                          </m:r>
                        </m:e>
                        <m:sub>
                          <m:r>
                            <a:rPr lang="de-CH" sz="2400" b="1" i="0" smtClean="0">
                              <a:solidFill>
                                <a:srgbClr val="1269B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𝐭𝐫𝐮𝐞</m:t>
                          </m:r>
                        </m:sub>
                      </m:sSub>
                      <m:r>
                        <a:rPr lang="de-CH" sz="2400" b="1" i="0" smtClean="0">
                          <a:solidFill>
                            <a:srgbClr val="1269B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∙</m:t>
                      </m:r>
                      <m:sSup>
                        <m:sSupPr>
                          <m:ctrlPr>
                            <a:rPr lang="de-CH" sz="2400" b="1" i="1" smtClean="0">
                              <a:solidFill>
                                <a:srgbClr val="1269B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lang="de-CH" sz="2400" b="1" i="0" smtClean="0">
                              <a:solidFill>
                                <a:srgbClr val="1269B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𝐞</m:t>
                          </m:r>
                        </m:e>
                        <m:sup>
                          <m:r>
                            <a:rPr lang="de-CH" sz="2400" b="1" i="0" smtClean="0">
                              <a:solidFill>
                                <a:srgbClr val="1269B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de-CH" sz="2400" b="1" i="1" smtClean="0">
                                  <a:solidFill>
                                    <a:srgbClr val="1269B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de-CH" sz="2400" b="1" i="0" smtClean="0">
                                  <a:solidFill>
                                    <a:srgbClr val="1269B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𝐍</m:t>
                              </m:r>
                            </m:e>
                            <m:sub>
                              <m:r>
                                <a:rPr lang="de-CH" sz="2400" b="1" i="0" smtClean="0">
                                  <a:solidFill>
                                    <a:srgbClr val="1269B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𝐭𝐫𝐮𝐞</m:t>
                              </m:r>
                            </m:sub>
                          </m:sSub>
                          <m:r>
                            <a:rPr lang="de-CH" sz="2400" b="1" i="0" smtClean="0">
                              <a:solidFill>
                                <a:srgbClr val="1269B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∙</m:t>
                          </m:r>
                          <m:r>
                            <a:rPr lang="de-CH" sz="2400" b="1" i="0" smtClean="0">
                              <a:solidFill>
                                <a:srgbClr val="1269B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𝛅</m:t>
                          </m:r>
                        </m:sup>
                      </m:sSup>
                    </m:oMath>
                  </m:oMathPara>
                </a14:m>
                <a:endParaRPr lang="en-US" sz="2400" b="1">
                  <a:solidFill>
                    <a:srgbClr val="1269B0"/>
                  </a:solidFill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5AA8D0FD-4BDA-F64D-A26E-10A9B7B39F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7762" y="2392635"/>
                <a:ext cx="3523209" cy="47577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AutoShape 10">
            <a:hlinkClick r:id="rId7" action="ppaction://hlinksldjump" highlightClick="1"/>
            <a:extLst>
              <a:ext uri="{FF2B5EF4-FFF2-40B4-BE49-F238E27FC236}">
                <a16:creationId xmlns:a16="http://schemas.microsoft.com/office/drawing/2014/main" id="{730B58A1-64A5-5149-B958-BED4B1423B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34940" y="6309320"/>
            <a:ext cx="360114" cy="360114"/>
          </a:xfrm>
          <a:prstGeom prst="actionButtonHome">
            <a:avLst/>
          </a:prstGeom>
          <a:solidFill>
            <a:srgbClr val="BFBFBF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0081026-9085-894A-A29D-7AA7AF31A703}"/>
              </a:ext>
            </a:extLst>
          </p:cNvPr>
          <p:cNvSpPr txBox="1"/>
          <p:nvPr/>
        </p:nvSpPr>
        <p:spPr>
          <a:xfrm>
            <a:off x="7956376" y="458475"/>
            <a:ext cx="792088" cy="536043"/>
          </a:xfrm>
          <a:prstGeom prst="roundRect">
            <a:avLst/>
          </a:prstGeom>
          <a:solidFill>
            <a:schemeClr val="accent2"/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 lIns="0" tIns="0" rIns="0" bIns="0" rtlCol="0" anchor="ctr" anchorCtr="1">
            <a:noAutofit/>
          </a:bodyPr>
          <a:lstStyle/>
          <a:p>
            <a:pPr algn="ctr"/>
            <a:r>
              <a:rPr lang="de-CH" sz="1400" baseline="0">
                <a:solidFill>
                  <a:schemeClr val="bg1"/>
                </a:solidFill>
                <a:latin typeface="Calibri"/>
                <a:cs typeface="Calibri"/>
              </a:rPr>
              <a:t>Chapter</a:t>
            </a:r>
            <a:br>
              <a:rPr lang="de-CH" sz="1400" baseline="0">
                <a:solidFill>
                  <a:schemeClr val="bg1"/>
                </a:solidFill>
                <a:latin typeface="Calibri"/>
                <a:cs typeface="Calibri"/>
              </a:rPr>
            </a:br>
            <a:r>
              <a:rPr lang="de-CH" sz="1400" baseline="0">
                <a:solidFill>
                  <a:schemeClr val="bg1"/>
                </a:solidFill>
                <a:latin typeface="Calibri"/>
                <a:cs typeface="Calibri"/>
              </a:rPr>
              <a:t>3.18.4</a:t>
            </a:r>
            <a:endParaRPr lang="en-US" sz="1400" baseline="0">
              <a:solidFill>
                <a:schemeClr val="bg1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78644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6" name="Picture 2" descr="nv27$012"/>
          <p:cNvPicPr>
            <a:picLocks noChangeAspect="1" noChangeArrowheads="1"/>
          </p:cNvPicPr>
          <p:nvPr/>
        </p:nvPicPr>
        <p:blipFill>
          <a:blip r:embed="rId3" cstate="print">
            <a:lum bright="6000" contras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997952"/>
            <a:ext cx="8183562" cy="3143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348" name="Text Box 4"/>
          <p:cNvSpPr txBox="1">
            <a:spLocks noChangeArrowheads="1"/>
          </p:cNvSpPr>
          <p:nvPr/>
        </p:nvSpPr>
        <p:spPr bwMode="auto">
          <a:xfrm>
            <a:off x="394761" y="1172287"/>
            <a:ext cx="807085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9pPr>
          </a:lstStyle>
          <a:p>
            <a:r>
              <a:rPr lang="en-US" sz="1800" b="0" baseline="0">
                <a:latin typeface="Calibri"/>
                <a:cs typeface="Calibri"/>
              </a:rPr>
              <a:t>Data are reduced to a set of </a:t>
            </a:r>
            <a:r>
              <a:rPr lang="en-US" sz="1800" baseline="0">
                <a:solidFill>
                  <a:srgbClr val="1269B0"/>
                </a:solidFill>
                <a:latin typeface="Calibri"/>
                <a:cs typeface="Calibri"/>
              </a:rPr>
              <a:t>parallel 2D </a:t>
            </a:r>
            <a:r>
              <a:rPr lang="en-US" sz="1800" baseline="0" err="1">
                <a:solidFill>
                  <a:srgbClr val="1269B0"/>
                </a:solidFill>
                <a:latin typeface="Calibri"/>
                <a:cs typeface="Calibri"/>
              </a:rPr>
              <a:t>sinograms</a:t>
            </a:r>
            <a:r>
              <a:rPr lang="en-US" sz="1800" baseline="0">
                <a:solidFill>
                  <a:srgbClr val="1269B0"/>
                </a:solidFill>
                <a:latin typeface="Calibri"/>
                <a:cs typeface="Calibri"/>
              </a:rPr>
              <a:t> </a:t>
            </a:r>
            <a:r>
              <a:rPr lang="en-US" sz="1800" b="0" baseline="0">
                <a:latin typeface="Calibri"/>
                <a:cs typeface="Calibri"/>
              </a:rPr>
              <a:t>by </a:t>
            </a:r>
            <a:r>
              <a:rPr lang="en-US" sz="1800" b="0" baseline="0" err="1">
                <a:latin typeface="Calibri"/>
                <a:cs typeface="Calibri"/>
              </a:rPr>
              <a:t>rebinning</a:t>
            </a:r>
            <a:r>
              <a:rPr lang="en-US" sz="1800" b="0" baseline="0">
                <a:latin typeface="Calibri"/>
                <a:cs typeface="Calibri"/>
              </a:rPr>
              <a:t> all </a:t>
            </a:r>
            <a:r>
              <a:rPr lang="en-US" sz="1800" b="0" baseline="0" err="1">
                <a:latin typeface="Calibri"/>
                <a:cs typeface="Calibri"/>
              </a:rPr>
              <a:t>sinograms</a:t>
            </a:r>
            <a:r>
              <a:rPr lang="en-US" sz="1800" b="0" baseline="0">
                <a:latin typeface="Calibri"/>
                <a:cs typeface="Calibri"/>
              </a:rPr>
              <a:t> with same z value into the same </a:t>
            </a:r>
            <a:r>
              <a:rPr lang="en-US" sz="1800" b="0" baseline="0" err="1">
                <a:latin typeface="Calibri"/>
                <a:cs typeface="Calibri"/>
              </a:rPr>
              <a:t>sinogram</a:t>
            </a:r>
            <a:endParaRPr lang="en-US" sz="1800" b="0" baseline="0">
              <a:latin typeface="Calibri"/>
              <a:cs typeface="Calibri"/>
            </a:endParaRPr>
          </a:p>
        </p:txBody>
      </p:sp>
      <p:sp>
        <p:nvSpPr>
          <p:cNvPr id="57350" name="Text Box 6"/>
          <p:cNvSpPr txBox="1">
            <a:spLocks noChangeArrowheads="1"/>
          </p:cNvSpPr>
          <p:nvPr/>
        </p:nvSpPr>
        <p:spPr bwMode="auto">
          <a:xfrm>
            <a:off x="1635746" y="2716792"/>
            <a:ext cx="37264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9pPr>
          </a:lstStyle>
          <a:p>
            <a:r>
              <a:rPr lang="en-US" sz="2000" baseline="0">
                <a:solidFill>
                  <a:srgbClr val="1269B0"/>
                </a:solidFill>
                <a:latin typeface="Calibri"/>
                <a:cs typeface="Calibri"/>
              </a:rPr>
              <a:t>z</a:t>
            </a:r>
            <a:r>
              <a:rPr lang="en-US" sz="2000" baseline="-25000">
                <a:solidFill>
                  <a:srgbClr val="1269B0"/>
                </a:solidFill>
                <a:latin typeface="Calibri"/>
                <a:cs typeface="Calibri"/>
              </a:rPr>
              <a:t>1</a:t>
            </a:r>
          </a:p>
        </p:txBody>
      </p:sp>
      <p:sp>
        <p:nvSpPr>
          <p:cNvPr id="57352" name="Text Box 8"/>
          <p:cNvSpPr txBox="1">
            <a:spLocks noChangeArrowheads="1"/>
          </p:cNvSpPr>
          <p:nvPr/>
        </p:nvSpPr>
        <p:spPr bwMode="auto">
          <a:xfrm>
            <a:off x="1635746" y="3052970"/>
            <a:ext cx="37264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9pPr>
          </a:lstStyle>
          <a:p>
            <a:r>
              <a:rPr lang="en-US" sz="2000" baseline="0">
                <a:solidFill>
                  <a:srgbClr val="1269B0"/>
                </a:solidFill>
                <a:latin typeface="Calibri"/>
                <a:cs typeface="Calibri"/>
              </a:rPr>
              <a:t>z</a:t>
            </a:r>
            <a:r>
              <a:rPr lang="en-US" sz="2000" baseline="-25000">
                <a:solidFill>
                  <a:srgbClr val="1269B0"/>
                </a:solidFill>
                <a:latin typeface="Calibri"/>
                <a:cs typeface="Calibri"/>
              </a:rPr>
              <a:t>2</a:t>
            </a:r>
          </a:p>
        </p:txBody>
      </p:sp>
      <p:sp>
        <p:nvSpPr>
          <p:cNvPr id="57353" name="Text Box 9"/>
          <p:cNvSpPr txBox="1">
            <a:spLocks noChangeArrowheads="1"/>
          </p:cNvSpPr>
          <p:nvPr/>
        </p:nvSpPr>
        <p:spPr bwMode="auto">
          <a:xfrm>
            <a:off x="1635746" y="4536067"/>
            <a:ext cx="37702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9pPr>
          </a:lstStyle>
          <a:p>
            <a:r>
              <a:rPr lang="en-US" sz="2000" baseline="0">
                <a:solidFill>
                  <a:srgbClr val="1269B0"/>
                </a:solidFill>
                <a:latin typeface="Calibri"/>
                <a:cs typeface="Calibri"/>
              </a:rPr>
              <a:t>z</a:t>
            </a:r>
            <a:r>
              <a:rPr lang="en-US" sz="2000" baseline="-25000">
                <a:solidFill>
                  <a:srgbClr val="1269B0"/>
                </a:solidFill>
                <a:latin typeface="Calibri"/>
                <a:cs typeface="Calibri"/>
              </a:rPr>
              <a:t>4</a:t>
            </a:r>
          </a:p>
        </p:txBody>
      </p:sp>
      <p:sp>
        <p:nvSpPr>
          <p:cNvPr id="57354" name="Text Box 10"/>
          <p:cNvSpPr txBox="1">
            <a:spLocks noChangeArrowheads="1"/>
          </p:cNvSpPr>
          <p:nvPr/>
        </p:nvSpPr>
        <p:spPr bwMode="auto">
          <a:xfrm>
            <a:off x="1635746" y="3878842"/>
            <a:ext cx="37264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9pPr>
          </a:lstStyle>
          <a:p>
            <a:r>
              <a:rPr lang="en-US" sz="2000" baseline="0">
                <a:solidFill>
                  <a:srgbClr val="1269B0"/>
                </a:solidFill>
                <a:latin typeface="Calibri"/>
                <a:cs typeface="Calibri"/>
              </a:rPr>
              <a:t>z</a:t>
            </a:r>
            <a:r>
              <a:rPr lang="en-US" sz="2000" baseline="-25000">
                <a:solidFill>
                  <a:srgbClr val="1269B0"/>
                </a:solidFill>
                <a:latin typeface="Calibri"/>
                <a:cs typeface="Calibri"/>
              </a:rPr>
              <a:t>3</a:t>
            </a:r>
          </a:p>
        </p:txBody>
      </p:sp>
      <p:sp>
        <p:nvSpPr>
          <p:cNvPr id="57355" name="Text Box 11"/>
          <p:cNvSpPr txBox="1">
            <a:spLocks noChangeArrowheads="1"/>
          </p:cNvSpPr>
          <p:nvPr/>
        </p:nvSpPr>
        <p:spPr bwMode="auto">
          <a:xfrm>
            <a:off x="7164288" y="3964567"/>
            <a:ext cx="37264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9pPr>
          </a:lstStyle>
          <a:p>
            <a:r>
              <a:rPr lang="en-US" sz="2000" baseline="0">
                <a:solidFill>
                  <a:srgbClr val="1269B0"/>
                </a:solidFill>
                <a:latin typeface="Calibri"/>
                <a:cs typeface="Calibri"/>
              </a:rPr>
              <a:t>z</a:t>
            </a:r>
            <a:r>
              <a:rPr lang="en-US" sz="2000" baseline="-25000">
                <a:solidFill>
                  <a:srgbClr val="1269B0"/>
                </a:solidFill>
                <a:latin typeface="Calibri"/>
                <a:cs typeface="Calibri"/>
              </a:rPr>
              <a:t>5</a:t>
            </a:r>
          </a:p>
        </p:txBody>
      </p:sp>
      <p:sp>
        <p:nvSpPr>
          <p:cNvPr id="57356" name="Text Box 12"/>
          <p:cNvSpPr txBox="1">
            <a:spLocks noChangeArrowheads="1"/>
          </p:cNvSpPr>
          <p:nvPr/>
        </p:nvSpPr>
        <p:spPr bwMode="auto">
          <a:xfrm>
            <a:off x="7164288" y="3602617"/>
            <a:ext cx="37264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9pPr>
          </a:lstStyle>
          <a:p>
            <a:r>
              <a:rPr lang="en-US" sz="2000" baseline="0">
                <a:solidFill>
                  <a:srgbClr val="1269B0"/>
                </a:solidFill>
                <a:latin typeface="Calibri"/>
                <a:cs typeface="Calibri"/>
              </a:rPr>
              <a:t>z</a:t>
            </a:r>
            <a:r>
              <a:rPr lang="en-US" sz="2000" baseline="-25000">
                <a:solidFill>
                  <a:srgbClr val="1269B0"/>
                </a:solidFill>
                <a:latin typeface="Calibri"/>
                <a:cs typeface="Calibri"/>
              </a:rPr>
              <a:t>6</a:t>
            </a:r>
          </a:p>
        </p:txBody>
      </p:sp>
      <p:sp>
        <p:nvSpPr>
          <p:cNvPr id="57357" name="Text Box 13"/>
          <p:cNvSpPr txBox="1">
            <a:spLocks noChangeArrowheads="1"/>
          </p:cNvSpPr>
          <p:nvPr/>
        </p:nvSpPr>
        <p:spPr bwMode="auto">
          <a:xfrm>
            <a:off x="7164288" y="2802517"/>
            <a:ext cx="37264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9pPr>
          </a:lstStyle>
          <a:p>
            <a:r>
              <a:rPr lang="en-US" sz="2000" baseline="0">
                <a:solidFill>
                  <a:srgbClr val="1269B0"/>
                </a:solidFill>
                <a:latin typeface="Calibri"/>
                <a:cs typeface="Calibri"/>
              </a:rPr>
              <a:t>z</a:t>
            </a:r>
            <a:r>
              <a:rPr lang="en-US" sz="2000" baseline="-25000">
                <a:solidFill>
                  <a:srgbClr val="1269B0"/>
                </a:solidFill>
                <a:latin typeface="Calibri"/>
                <a:cs typeface="Calibri"/>
              </a:rPr>
              <a:t>7</a:t>
            </a:r>
          </a:p>
        </p:txBody>
      </p:sp>
      <p:sp>
        <p:nvSpPr>
          <p:cNvPr id="57358" name="Text Box 14"/>
          <p:cNvSpPr txBox="1">
            <a:spLocks noChangeArrowheads="1"/>
          </p:cNvSpPr>
          <p:nvPr/>
        </p:nvSpPr>
        <p:spPr bwMode="auto">
          <a:xfrm>
            <a:off x="7164288" y="2097667"/>
            <a:ext cx="37702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9pPr>
          </a:lstStyle>
          <a:p>
            <a:r>
              <a:rPr lang="en-US" sz="2000" baseline="0">
                <a:solidFill>
                  <a:srgbClr val="1269B0"/>
                </a:solidFill>
                <a:latin typeface="Calibri"/>
                <a:cs typeface="Calibri"/>
              </a:rPr>
              <a:t>z</a:t>
            </a:r>
            <a:r>
              <a:rPr lang="en-US" sz="2000" baseline="-25000">
                <a:solidFill>
                  <a:srgbClr val="1269B0"/>
                </a:solidFill>
                <a:latin typeface="Calibri"/>
                <a:cs typeface="Calibri"/>
              </a:rPr>
              <a:t>8</a:t>
            </a:r>
          </a:p>
        </p:txBody>
      </p:sp>
      <p:sp>
        <p:nvSpPr>
          <p:cNvPr id="57360" name="Text Box 18"/>
          <p:cNvSpPr txBox="1">
            <a:spLocks noChangeArrowheads="1"/>
          </p:cNvSpPr>
          <p:nvPr/>
        </p:nvSpPr>
        <p:spPr bwMode="auto">
          <a:xfrm>
            <a:off x="2512660" y="6062804"/>
            <a:ext cx="411868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9pPr>
          </a:lstStyle>
          <a:p>
            <a:pPr algn="ctr"/>
            <a:r>
              <a:rPr lang="en-US" sz="2000" baseline="0">
                <a:solidFill>
                  <a:srgbClr val="1269B0"/>
                </a:solidFill>
                <a:latin typeface="Calibri"/>
                <a:cs typeface="Calibri"/>
              </a:rPr>
              <a:t>▶︎ Reconstruction of N 2D </a:t>
            </a:r>
            <a:r>
              <a:rPr lang="en-US" sz="2000" baseline="0" err="1">
                <a:solidFill>
                  <a:srgbClr val="1269B0"/>
                </a:solidFill>
                <a:latin typeface="Calibri"/>
                <a:cs typeface="Calibri"/>
              </a:rPr>
              <a:t>sinograms</a:t>
            </a:r>
            <a:endParaRPr lang="en-US" sz="2000" baseline="0">
              <a:solidFill>
                <a:srgbClr val="1269B0"/>
              </a:solidFill>
              <a:latin typeface="Calibri"/>
              <a:cs typeface="Calibri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3D image reconstruction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36D757DC-5902-214E-8B49-798B7E6C2DA1}"/>
                  </a:ext>
                </a:extLst>
              </p:cNvPr>
              <p:cNvSpPr/>
              <p:nvPr/>
            </p:nvSpPr>
            <p:spPr>
              <a:xfrm>
                <a:off x="1887034" y="5361939"/>
                <a:ext cx="5369932" cy="461665"/>
              </a:xfrm>
              <a:prstGeom prst="rect">
                <a:avLst/>
              </a:prstGeom>
              <a:ln>
                <a:solidFill>
                  <a:schemeClr val="accent1"/>
                </a:solidFill>
              </a:ln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rgbClr val="1269B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de-CH" sz="2400" b="1" i="0" smtClean="0">
                            <a:solidFill>
                              <a:srgbClr val="1269B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𝐳</m:t>
                        </m:r>
                      </m:e>
                      <m:sub>
                        <m:r>
                          <a:rPr lang="de-CH" sz="2400" b="1" i="0" smtClean="0">
                            <a:solidFill>
                              <a:srgbClr val="1269B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𝟏</m:t>
                        </m:r>
                      </m:sub>
                    </m:sSub>
                    <m:r>
                      <a:rPr lang="de-CH" sz="2400" b="1" i="0" smtClean="0">
                        <a:solidFill>
                          <a:srgbClr val="1269B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sSub>
                      <m:sSubPr>
                        <m:ctrlPr>
                          <a:rPr lang="en-US" sz="2400" b="1" i="1">
                            <a:solidFill>
                              <a:srgbClr val="1269B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de-CH" sz="2400" b="1" i="0">
                            <a:solidFill>
                              <a:srgbClr val="1269B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𝐳</m:t>
                        </m:r>
                      </m:e>
                      <m:sub>
                        <m:r>
                          <a:rPr lang="de-CH" sz="2400" b="1" i="0" smtClean="0">
                            <a:solidFill>
                              <a:srgbClr val="1269B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𝟓</m:t>
                        </m:r>
                      </m:sub>
                    </m:sSub>
                    <m:r>
                      <a:rPr lang="de-CH" sz="2400" b="1" i="0" smtClean="0">
                        <a:solidFill>
                          <a:srgbClr val="1269B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sz="2400" b="1" i="1">
                            <a:solidFill>
                              <a:srgbClr val="1269B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de-CH" sz="2400" b="1" i="0">
                            <a:solidFill>
                              <a:srgbClr val="1269B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𝐳</m:t>
                        </m:r>
                      </m:e>
                      <m:sub>
                        <m:r>
                          <a:rPr lang="de-CH" sz="2400" b="1" i="0" smtClean="0">
                            <a:solidFill>
                              <a:srgbClr val="1269B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𝟐</m:t>
                        </m:r>
                      </m:sub>
                    </m:sSub>
                    <m:r>
                      <a:rPr lang="de-CH" sz="2400" b="1" i="0">
                        <a:solidFill>
                          <a:srgbClr val="1269B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sSub>
                      <m:sSubPr>
                        <m:ctrlPr>
                          <a:rPr lang="en-US" sz="2400" b="1" i="1">
                            <a:solidFill>
                              <a:srgbClr val="1269B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de-CH" sz="2400" b="1" i="0">
                            <a:solidFill>
                              <a:srgbClr val="1269B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𝐳</m:t>
                        </m:r>
                      </m:e>
                      <m:sub>
                        <m:r>
                          <a:rPr lang="de-CH" sz="2400" b="1" i="0" smtClean="0">
                            <a:solidFill>
                              <a:srgbClr val="1269B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𝟔</m:t>
                        </m:r>
                      </m:sub>
                    </m:sSub>
                    <m:r>
                      <a:rPr lang="de-CH" sz="2400" b="1" i="0" smtClean="0">
                        <a:solidFill>
                          <a:srgbClr val="1269B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sz="2400" b="1" i="1">
                            <a:solidFill>
                              <a:srgbClr val="1269B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de-CH" sz="2400" b="1" i="0">
                            <a:solidFill>
                              <a:srgbClr val="1269B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𝐳</m:t>
                        </m:r>
                      </m:e>
                      <m:sub>
                        <m:r>
                          <a:rPr lang="de-CH" sz="2400" b="1" i="0" smtClean="0">
                            <a:solidFill>
                              <a:srgbClr val="1269B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𝟑</m:t>
                        </m:r>
                      </m:sub>
                    </m:sSub>
                    <m:r>
                      <a:rPr lang="de-CH" sz="2400" b="1" i="0">
                        <a:solidFill>
                          <a:srgbClr val="1269B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sSub>
                      <m:sSubPr>
                        <m:ctrlPr>
                          <a:rPr lang="en-US" sz="2400" b="1" i="1">
                            <a:solidFill>
                              <a:srgbClr val="1269B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de-CH" sz="2400" b="1" i="0">
                            <a:solidFill>
                              <a:srgbClr val="1269B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𝐳</m:t>
                        </m:r>
                      </m:e>
                      <m:sub>
                        <m:r>
                          <a:rPr lang="de-CH" sz="2400" b="1" i="0" smtClean="0">
                            <a:solidFill>
                              <a:srgbClr val="1269B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𝟕</m:t>
                        </m:r>
                      </m:sub>
                    </m:sSub>
                    <m:r>
                      <a:rPr lang="de-CH" sz="2400" b="1" i="0" smtClean="0">
                        <a:solidFill>
                          <a:srgbClr val="1269B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</m:oMath>
                </a14:m>
                <a:r>
                  <a:rPr lang="en-US" sz="2400" b="1">
                    <a:solidFill>
                      <a:srgbClr val="1269B0"/>
                    </a:solidFill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solidFill>
                              <a:srgbClr val="1269B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de-CH" sz="2400" b="1" i="0">
                            <a:solidFill>
                              <a:srgbClr val="1269B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𝐳</m:t>
                        </m:r>
                      </m:e>
                      <m:sub>
                        <m:r>
                          <a:rPr lang="de-CH" sz="2400" b="1" i="0" smtClean="0">
                            <a:solidFill>
                              <a:srgbClr val="1269B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𝟒</m:t>
                        </m:r>
                      </m:sub>
                    </m:sSub>
                    <m:r>
                      <a:rPr lang="de-CH" sz="2400" b="1" i="0">
                        <a:solidFill>
                          <a:srgbClr val="1269B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sSub>
                      <m:sSubPr>
                        <m:ctrlPr>
                          <a:rPr lang="en-US" sz="2400" b="1" i="1">
                            <a:solidFill>
                              <a:srgbClr val="1269B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de-CH" sz="2400" b="1" i="0">
                            <a:solidFill>
                              <a:srgbClr val="1269B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𝐳</m:t>
                        </m:r>
                      </m:e>
                      <m:sub>
                        <m:r>
                          <a:rPr lang="de-CH" sz="2400" b="1" i="0" smtClean="0">
                            <a:solidFill>
                              <a:srgbClr val="1269B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𝟖</m:t>
                        </m:r>
                      </m:sub>
                    </m:sSub>
                  </m:oMath>
                </a14:m>
                <a:endParaRPr lang="en-US" sz="2400" b="1">
                  <a:solidFill>
                    <a:srgbClr val="1269B0"/>
                  </a:solidFill>
                </a:endParaRP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36D757DC-5902-214E-8B49-798B7E6C2D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7034" y="5361939"/>
                <a:ext cx="5369932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Oval 2">
            <a:extLst>
              <a:ext uri="{FF2B5EF4-FFF2-40B4-BE49-F238E27FC236}">
                <a16:creationId xmlns:a16="http://schemas.microsoft.com/office/drawing/2014/main" id="{F2F82ECB-42E3-7C43-B09D-BB66DAD34FFE}"/>
              </a:ext>
            </a:extLst>
          </p:cNvPr>
          <p:cNvSpPr/>
          <p:nvPr/>
        </p:nvSpPr>
        <p:spPr>
          <a:xfrm>
            <a:off x="4430186" y="3418784"/>
            <a:ext cx="245625" cy="245625"/>
          </a:xfrm>
          <a:prstGeom prst="ellipse">
            <a:avLst/>
          </a:prstGeom>
          <a:solidFill>
            <a:srgbClr val="1269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Slide Number Placeholder 4">
            <a:extLst>
              <a:ext uri="{FF2B5EF4-FFF2-40B4-BE49-F238E27FC236}">
                <a16:creationId xmlns:a16="http://schemas.microsoft.com/office/drawing/2014/main" id="{4985184E-D003-C54E-AA4E-53C3F85405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6579" y="6418070"/>
            <a:ext cx="396836" cy="365125"/>
          </a:xfrm>
        </p:spPr>
        <p:txBody>
          <a:bodyPr/>
          <a:lstStyle/>
          <a:p>
            <a:fld id="{79594931-7310-8546-9CE2-0B8C244628BE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17" name="AutoShape 10">
            <a:hlinkClick r:id="rId5" action="ppaction://hlinksldjump" highlightClick="1"/>
            <a:extLst>
              <a:ext uri="{FF2B5EF4-FFF2-40B4-BE49-F238E27FC236}">
                <a16:creationId xmlns:a16="http://schemas.microsoft.com/office/drawing/2014/main" id="{893798C5-1239-3440-AF9E-0F83387503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34940" y="6309320"/>
            <a:ext cx="360114" cy="360114"/>
          </a:xfrm>
          <a:prstGeom prst="actionButtonHome">
            <a:avLst/>
          </a:prstGeom>
          <a:solidFill>
            <a:srgbClr val="BFBFBF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C3E5FD6-2459-884F-A68E-B54A8515B1AB}"/>
              </a:ext>
            </a:extLst>
          </p:cNvPr>
          <p:cNvSpPr txBox="1"/>
          <p:nvPr/>
        </p:nvSpPr>
        <p:spPr>
          <a:xfrm>
            <a:off x="7956376" y="458475"/>
            <a:ext cx="792088" cy="536043"/>
          </a:xfrm>
          <a:prstGeom prst="roundRect">
            <a:avLst/>
          </a:prstGeom>
          <a:solidFill>
            <a:schemeClr val="accent2"/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 lIns="0" tIns="0" rIns="0" bIns="0" rtlCol="0" anchor="ctr" anchorCtr="1">
            <a:noAutofit/>
          </a:bodyPr>
          <a:lstStyle/>
          <a:p>
            <a:pPr algn="ctr"/>
            <a:r>
              <a:rPr lang="de-CH" sz="1400" baseline="0">
                <a:solidFill>
                  <a:schemeClr val="bg1"/>
                </a:solidFill>
                <a:latin typeface="Calibri"/>
                <a:cs typeface="Calibri"/>
              </a:rPr>
              <a:t>Chapter</a:t>
            </a:r>
            <a:br>
              <a:rPr lang="de-CH" sz="1400" baseline="0">
                <a:solidFill>
                  <a:schemeClr val="bg1"/>
                </a:solidFill>
                <a:latin typeface="Calibri"/>
                <a:cs typeface="Calibri"/>
              </a:rPr>
            </a:br>
            <a:r>
              <a:rPr lang="de-CH" sz="1400" baseline="0">
                <a:solidFill>
                  <a:schemeClr val="bg1"/>
                </a:solidFill>
                <a:latin typeface="Calibri"/>
                <a:cs typeface="Calibri"/>
              </a:rPr>
              <a:t>3.16</a:t>
            </a:r>
            <a:endParaRPr lang="en-US" sz="1400" baseline="0">
              <a:solidFill>
                <a:schemeClr val="bg1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48091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3D image reconstruction</a:t>
            </a:r>
          </a:p>
        </p:txBody>
      </p:sp>
      <p:pic>
        <p:nvPicPr>
          <p:cNvPr id="139266" name="Picture 2" descr="https://media.sciencephoto.com/image/c0267614/800wm">
            <a:extLst>
              <a:ext uri="{FF2B5EF4-FFF2-40B4-BE49-F238E27FC236}">
                <a16:creationId xmlns:a16="http://schemas.microsoft.com/office/drawing/2014/main" id="{ECC89BD3-FBC6-8C45-A0E2-FE7CA9D77A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596" y="1412776"/>
            <a:ext cx="7272808" cy="4846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4">
            <a:extLst>
              <a:ext uri="{FF2B5EF4-FFF2-40B4-BE49-F238E27FC236}">
                <a16:creationId xmlns:a16="http://schemas.microsoft.com/office/drawing/2014/main" id="{8C2F6244-13EF-FA48-996D-53D10B59AE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6579" y="6418070"/>
            <a:ext cx="396836" cy="365125"/>
          </a:xfrm>
        </p:spPr>
        <p:txBody>
          <a:bodyPr/>
          <a:lstStyle/>
          <a:p>
            <a:fld id="{79594931-7310-8546-9CE2-0B8C244628BE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354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4" name="Picture 2" descr="nv27$009"/>
          <p:cNvPicPr>
            <a:picLocks noChangeAspect="1" noChangeArrowheads="1"/>
          </p:cNvPicPr>
          <p:nvPr/>
        </p:nvPicPr>
        <p:blipFill>
          <a:blip r:embed="rId3" cstate="print">
            <a:lum contras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166" y="1556792"/>
            <a:ext cx="6307138" cy="4770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Image noise reduction</a:t>
            </a:r>
            <a:endParaRPr lang="en-US"/>
          </a:p>
        </p:txBody>
      </p:sp>
      <p:sp>
        <p:nvSpPr>
          <p:cNvPr id="4" name="Slide Number Placeholder 4">
            <a:extLst>
              <a:ext uri="{FF2B5EF4-FFF2-40B4-BE49-F238E27FC236}">
                <a16:creationId xmlns:a16="http://schemas.microsoft.com/office/drawing/2014/main" id="{69F7A72A-80AE-E748-A0FB-F36F3F1847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6579" y="6418070"/>
            <a:ext cx="396836" cy="365125"/>
          </a:xfrm>
        </p:spPr>
        <p:txBody>
          <a:bodyPr/>
          <a:lstStyle/>
          <a:p>
            <a:fld id="{79594931-7310-8546-9CE2-0B8C244628BE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834F29-593A-284E-972D-5CC21098C8F3}"/>
              </a:ext>
            </a:extLst>
          </p:cNvPr>
          <p:cNvSpPr txBox="1"/>
          <p:nvPr/>
        </p:nvSpPr>
        <p:spPr>
          <a:xfrm>
            <a:off x="5868144" y="4077072"/>
            <a:ext cx="242059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1269B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see e.g. exercise XCT #2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861899-6EE1-AD40-8716-59265B632BC2}"/>
              </a:ext>
            </a:extLst>
          </p:cNvPr>
          <p:cNvSpPr txBox="1"/>
          <p:nvPr/>
        </p:nvSpPr>
        <p:spPr>
          <a:xfrm>
            <a:off x="7956376" y="458475"/>
            <a:ext cx="792088" cy="536043"/>
          </a:xfrm>
          <a:prstGeom prst="roundRect">
            <a:avLst/>
          </a:prstGeom>
          <a:solidFill>
            <a:schemeClr val="accent2"/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 lIns="0" tIns="0" rIns="0" bIns="0" rtlCol="0" anchor="ctr" anchorCtr="1">
            <a:noAutofit/>
          </a:bodyPr>
          <a:lstStyle/>
          <a:p>
            <a:pPr algn="ctr"/>
            <a:r>
              <a:rPr lang="de-CH" sz="1400" baseline="0">
                <a:solidFill>
                  <a:schemeClr val="bg1"/>
                </a:solidFill>
                <a:latin typeface="Calibri"/>
                <a:cs typeface="Calibri"/>
              </a:rPr>
              <a:t>Chapter</a:t>
            </a:r>
            <a:br>
              <a:rPr lang="de-CH" sz="1400" baseline="0">
                <a:solidFill>
                  <a:schemeClr val="bg1"/>
                </a:solidFill>
                <a:latin typeface="Calibri"/>
                <a:cs typeface="Calibri"/>
              </a:rPr>
            </a:br>
            <a:r>
              <a:rPr lang="de-CH" sz="1400" baseline="0">
                <a:solidFill>
                  <a:schemeClr val="bg1"/>
                </a:solidFill>
                <a:latin typeface="Calibri"/>
                <a:cs typeface="Calibri"/>
              </a:rPr>
              <a:t>3.19</a:t>
            </a:r>
            <a:endParaRPr lang="en-US" sz="1400" baseline="0">
              <a:solidFill>
                <a:schemeClr val="bg1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77866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Image noise reduction</a:t>
            </a:r>
            <a:endParaRPr lang="en-US"/>
          </a:p>
        </p:txBody>
      </p:sp>
      <p:pic>
        <p:nvPicPr>
          <p:cNvPr id="55298" name="Picture 3" descr="oc16$021"/>
          <p:cNvPicPr>
            <a:picLocks noGrp="1" noChangeAspect="1" noChangeArrowheads="1"/>
          </p:cNvPicPr>
          <p:nvPr>
            <p:ph sz="half" idx="4294967295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7" t="1700" r="1967" b="2429"/>
          <a:stretch>
            <a:fillRect/>
          </a:stretch>
        </p:blipFill>
        <p:spPr bwMode="auto">
          <a:xfrm>
            <a:off x="1117960" y="1484784"/>
            <a:ext cx="6908080" cy="4611216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4">
            <a:extLst>
              <a:ext uri="{FF2B5EF4-FFF2-40B4-BE49-F238E27FC236}">
                <a16:creationId xmlns:a16="http://schemas.microsoft.com/office/drawing/2014/main" id="{AF956C5D-EA17-9F46-89AC-A4849969D7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6579" y="6418070"/>
            <a:ext cx="396836" cy="365125"/>
          </a:xfrm>
        </p:spPr>
        <p:txBody>
          <a:bodyPr/>
          <a:lstStyle/>
          <a:p>
            <a:fld id="{79594931-7310-8546-9CE2-0B8C244628BE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442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AE2B60-168E-6340-A1AA-0EAD25FB9D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192" y="1628800"/>
            <a:ext cx="8500958" cy="3888432"/>
          </a:xfrm>
        </p:spPr>
        <p:txBody>
          <a:bodyPr/>
          <a:lstStyle/>
          <a:p>
            <a:pPr>
              <a:lnSpc>
                <a:spcPct val="150000"/>
              </a:lnSpc>
              <a:spcBef>
                <a:spcPts val="2251"/>
              </a:spcBef>
            </a:pPr>
            <a:r>
              <a:rPr lang="en-US" sz="2200" b="1" dirty="0">
                <a:solidFill>
                  <a:srgbClr val="1269B0"/>
                </a:solidFill>
              </a:rPr>
              <a:t>Explain </a:t>
            </a:r>
            <a:r>
              <a:rPr lang="en-US" sz="2200" b="1" dirty="0"/>
              <a:t>various PET coincidence events and corrections thereof</a:t>
            </a:r>
          </a:p>
          <a:p>
            <a:pPr>
              <a:lnSpc>
                <a:spcPct val="150000"/>
              </a:lnSpc>
              <a:spcBef>
                <a:spcPts val="2251"/>
              </a:spcBef>
            </a:pPr>
            <a:r>
              <a:rPr lang="en-US" sz="2200" b="1" dirty="0">
                <a:solidFill>
                  <a:srgbClr val="1269B0"/>
                </a:solidFill>
              </a:rPr>
              <a:t>Describe</a:t>
            </a:r>
            <a:r>
              <a:rPr lang="en-US" sz="2200" b="1" dirty="0"/>
              <a:t> SPECT radioisotope production (Technetium generator)</a:t>
            </a:r>
          </a:p>
          <a:p>
            <a:pPr>
              <a:lnSpc>
                <a:spcPct val="150000"/>
              </a:lnSpc>
              <a:spcBef>
                <a:spcPts val="2251"/>
              </a:spcBef>
            </a:pPr>
            <a:r>
              <a:rPr lang="en-US" sz="2200" b="1" dirty="0">
                <a:solidFill>
                  <a:srgbClr val="1269B0"/>
                </a:solidFill>
              </a:rPr>
              <a:t>Describe</a:t>
            </a:r>
            <a:r>
              <a:rPr lang="en-US" sz="2200" b="1" dirty="0"/>
              <a:t> PET radioisotope production (cyclotron)</a:t>
            </a:r>
          </a:p>
          <a:p>
            <a:pPr>
              <a:lnSpc>
                <a:spcPct val="150000"/>
              </a:lnSpc>
              <a:spcBef>
                <a:spcPts val="2251"/>
              </a:spcBef>
            </a:pPr>
            <a:r>
              <a:rPr lang="en-US" sz="2200" b="1" dirty="0">
                <a:solidFill>
                  <a:srgbClr val="1269B0"/>
                </a:solidFill>
              </a:rPr>
              <a:t>Derive </a:t>
            </a:r>
            <a:r>
              <a:rPr lang="en-US" sz="2200" b="1" dirty="0"/>
              <a:t>basic kinetic models for PET tracer quantification</a:t>
            </a:r>
            <a:endParaRPr lang="en-US" sz="2200" dirty="0"/>
          </a:p>
          <a:p>
            <a:pPr>
              <a:lnSpc>
                <a:spcPct val="150000"/>
              </a:lnSpc>
              <a:spcBef>
                <a:spcPts val="2251"/>
              </a:spcBef>
            </a:pPr>
            <a:r>
              <a:rPr lang="en-US" sz="2200" b="1" dirty="0">
                <a:solidFill>
                  <a:srgbClr val="1269B0"/>
                </a:solidFill>
              </a:rPr>
              <a:t>Implement </a:t>
            </a:r>
            <a:r>
              <a:rPr lang="en-US" sz="2200" b="1" dirty="0"/>
              <a:t>kinetic modeling for PET </a:t>
            </a:r>
            <a:r>
              <a:rPr lang="en-US" sz="2200" dirty="0"/>
              <a:t>(Exercise)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Learning Objectives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2A631B-4816-A74A-B37A-4F62FABC95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9594931-7310-8546-9CE2-0B8C244628BE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931E909B-B59F-1C48-B7C5-0821C5657542}"/>
              </a:ext>
            </a:extLst>
          </p:cNvPr>
          <p:cNvSpPr txBox="1">
            <a:spLocks/>
          </p:cNvSpPr>
          <p:nvPr/>
        </p:nvSpPr>
        <p:spPr>
          <a:xfrm>
            <a:off x="8768979" y="6570470"/>
            <a:ext cx="3968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9594931-7310-8546-9CE2-0B8C244628BE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F2E45B96-F89E-FB4E-9860-807B4E6EF6DE}"/>
              </a:ext>
            </a:extLst>
          </p:cNvPr>
          <p:cNvSpPr txBox="1">
            <a:spLocks/>
          </p:cNvSpPr>
          <p:nvPr/>
        </p:nvSpPr>
        <p:spPr>
          <a:xfrm>
            <a:off x="8921379" y="6722870"/>
            <a:ext cx="3968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9594931-7310-8546-9CE2-0B8C244628B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4788082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55576" y="1340768"/>
            <a:ext cx="6562824" cy="4479242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Clinical PET scanner</a:t>
            </a:r>
          </a:p>
        </p:txBody>
      </p:sp>
      <p:sp>
        <p:nvSpPr>
          <p:cNvPr id="4" name="Slide Number Placeholder 4">
            <a:extLst>
              <a:ext uri="{FF2B5EF4-FFF2-40B4-BE49-F238E27FC236}">
                <a16:creationId xmlns:a16="http://schemas.microsoft.com/office/drawing/2014/main" id="{191A71C0-52D7-1A48-849B-B5D78E6F7C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6579" y="6418070"/>
            <a:ext cx="396836" cy="365125"/>
          </a:xfrm>
        </p:spPr>
        <p:txBody>
          <a:bodyPr/>
          <a:lstStyle/>
          <a:p>
            <a:fld id="{79594931-7310-8546-9CE2-0B8C244628BE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712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22222" y="1700808"/>
            <a:ext cx="4772581" cy="3770339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Animal PET scanner</a:t>
            </a:r>
          </a:p>
        </p:txBody>
      </p:sp>
      <p:sp>
        <p:nvSpPr>
          <p:cNvPr id="4" name="Slide Number Placeholder 4">
            <a:extLst>
              <a:ext uri="{FF2B5EF4-FFF2-40B4-BE49-F238E27FC236}">
                <a16:creationId xmlns:a16="http://schemas.microsoft.com/office/drawing/2014/main" id="{1067B4AC-D665-C640-9178-D86906F2CB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6579" y="6418070"/>
            <a:ext cx="396836" cy="365125"/>
          </a:xfrm>
        </p:spPr>
        <p:txBody>
          <a:bodyPr/>
          <a:lstStyle/>
          <a:p>
            <a:fld id="{79594931-7310-8546-9CE2-0B8C244628BE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568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PET/CT scanner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52536" y="1700124"/>
            <a:ext cx="8639944" cy="3671976"/>
          </a:xfrm>
          <a:prstGeom prst="rect">
            <a:avLst/>
          </a:prstGeom>
        </p:spPr>
      </p:pic>
      <p:sp>
        <p:nvSpPr>
          <p:cNvPr id="4" name="Slide Number Placeholder 4">
            <a:extLst>
              <a:ext uri="{FF2B5EF4-FFF2-40B4-BE49-F238E27FC236}">
                <a16:creationId xmlns:a16="http://schemas.microsoft.com/office/drawing/2014/main" id="{02D23DFD-F5CC-3B43-B423-5F4C342BB7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6579" y="6418070"/>
            <a:ext cx="396836" cy="365125"/>
          </a:xfrm>
        </p:spPr>
        <p:txBody>
          <a:bodyPr/>
          <a:lstStyle/>
          <a:p>
            <a:fld id="{79594931-7310-8546-9CE2-0B8C244628BE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725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FC4DA3-E4AE-234F-AE69-0FD521829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Total body PET scanner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7E17A6D-0B62-9C44-8719-092B9B0AF2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9594931-7310-8546-9CE2-0B8C244628BE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C4A5EE-D793-6048-9D35-D5FAB4BA81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68780"/>
            <a:ext cx="9144000" cy="35204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41746DA-B53B-044E-99ED-1A55FB649E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795" r="34612"/>
          <a:stretch/>
        </p:blipFill>
        <p:spPr>
          <a:xfrm>
            <a:off x="755576" y="1138954"/>
            <a:ext cx="2160240" cy="5273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969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234" name="Rectangle 2"/>
          <p:cNvSpPr>
            <a:spLocks noChangeArrowheads="1"/>
          </p:cNvSpPr>
          <p:nvPr/>
        </p:nvSpPr>
        <p:spPr bwMode="auto">
          <a:xfrm>
            <a:off x="323850" y="2205087"/>
            <a:ext cx="8424863" cy="2232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72000" rIns="0" bIns="72000" anchor="ctr" anchorCtr="1"/>
          <a:lstStyle/>
          <a:p>
            <a:pPr algn="ctr">
              <a:defRPr/>
            </a:pPr>
            <a:r>
              <a:rPr lang="en-US" sz="4400" b="1" baseline="0">
                <a:solidFill>
                  <a:srgbClr val="2A6AB3"/>
                </a:solidFill>
                <a:latin typeface="Calibri"/>
                <a:cs typeface="Calibri"/>
              </a:rPr>
              <a:t>Radiotracer Production</a:t>
            </a:r>
          </a:p>
        </p:txBody>
      </p:sp>
    </p:spTree>
    <p:extLst>
      <p:ext uri="{BB962C8B-B14F-4D97-AF65-F5344CB8AC3E}">
        <p14:creationId xmlns:p14="http://schemas.microsoft.com/office/powerpoint/2010/main" val="2860625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5651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8387937"/>
              </p:ext>
            </p:extLst>
          </p:nvPr>
        </p:nvGraphicFramePr>
        <p:xfrm>
          <a:off x="1433513" y="1839880"/>
          <a:ext cx="6276975" cy="3915024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1695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763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049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3204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noProof="0">
                          <a:ln>
                            <a:noFill/>
                          </a:ln>
                          <a:solidFill>
                            <a:srgbClr val="1269B0"/>
                          </a:solidFill>
                          <a:effectLst/>
                          <a:latin typeface="Calibri"/>
                          <a:cs typeface="Calibri"/>
                        </a:rPr>
                        <a:t>Radioisotope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noProof="0">
                          <a:ln>
                            <a:noFill/>
                          </a:ln>
                          <a:solidFill>
                            <a:srgbClr val="1269B0"/>
                          </a:solidFill>
                          <a:effectLst/>
                          <a:latin typeface="Calibri"/>
                          <a:cs typeface="Calibri"/>
                        </a:rPr>
                        <a:t>Energy (keV)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noProof="0">
                          <a:ln>
                            <a:noFill/>
                          </a:ln>
                          <a:solidFill>
                            <a:srgbClr val="1269B0"/>
                          </a:solidFill>
                          <a:effectLst/>
                          <a:latin typeface="Calibri"/>
                          <a:cs typeface="Calibri"/>
                        </a:rPr>
                        <a:t>Half-life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noProof="0">
                          <a:ln>
                            <a:noFill/>
                          </a:ln>
                          <a:solidFill>
                            <a:srgbClr val="1269B0"/>
                          </a:solidFill>
                          <a:effectLst/>
                          <a:latin typeface="Calibri"/>
                          <a:cs typeface="Calibri"/>
                        </a:rPr>
                        <a:t>Production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94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3000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cs typeface="Calibri"/>
                        </a:rPr>
                        <a:t>67</a:t>
                      </a:r>
                      <a:r>
                        <a:rPr kumimoji="0" lang="en-US" sz="20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cs typeface="Calibri"/>
                        </a:rPr>
                        <a:t>Ga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cs typeface="Calibri"/>
                        </a:rPr>
                        <a:t>93, 185, 300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cs typeface="Calibri"/>
                        </a:rPr>
                        <a:t>3.3d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cs typeface="Calibri"/>
                        </a:rPr>
                        <a:t>cyclotron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10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30000" noProof="0">
                          <a:ln>
                            <a:noFill/>
                          </a:ln>
                          <a:solidFill>
                            <a:srgbClr val="1269B0"/>
                          </a:solidFill>
                          <a:effectLst/>
                          <a:latin typeface="Calibri"/>
                          <a:cs typeface="Calibri"/>
                        </a:rPr>
                        <a:t>99m</a:t>
                      </a:r>
                      <a:r>
                        <a:rPr kumimoji="0" lang="en-US" sz="2000" b="0" i="0" u="none" strike="noStrike" cap="none" normalizeH="0" baseline="0" noProof="0">
                          <a:ln>
                            <a:noFill/>
                          </a:ln>
                          <a:solidFill>
                            <a:srgbClr val="1269B0"/>
                          </a:solidFill>
                          <a:effectLst/>
                          <a:latin typeface="Calibri"/>
                          <a:cs typeface="Calibri"/>
                        </a:rPr>
                        <a:t>Tc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noProof="0">
                          <a:ln>
                            <a:noFill/>
                          </a:ln>
                          <a:solidFill>
                            <a:srgbClr val="1269B0"/>
                          </a:solidFill>
                          <a:effectLst/>
                          <a:latin typeface="Calibri"/>
                          <a:cs typeface="Calibri"/>
                        </a:rPr>
                        <a:t>140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noProof="0">
                          <a:ln>
                            <a:noFill/>
                          </a:ln>
                          <a:solidFill>
                            <a:srgbClr val="1269B0"/>
                          </a:solidFill>
                          <a:effectLst/>
                          <a:latin typeface="Calibri"/>
                          <a:cs typeface="Calibri"/>
                        </a:rPr>
                        <a:t>6h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noProof="0">
                          <a:ln>
                            <a:noFill/>
                          </a:ln>
                          <a:solidFill>
                            <a:srgbClr val="1269B0"/>
                          </a:solidFill>
                          <a:effectLst/>
                          <a:latin typeface="Calibri"/>
                          <a:cs typeface="Calibri"/>
                        </a:rPr>
                        <a:t>generator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10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3000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cs typeface="Calibri"/>
                        </a:rPr>
                        <a:t>111</a:t>
                      </a:r>
                      <a:r>
                        <a:rPr kumimoji="0" lang="en-US" sz="20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cs typeface="Calibri"/>
                        </a:rPr>
                        <a:t>In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cs typeface="Calibri"/>
                        </a:rPr>
                        <a:t>173, 247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cs typeface="Calibri"/>
                        </a:rPr>
                        <a:t>67h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cs typeface="Calibri"/>
                        </a:rPr>
                        <a:t>cyclotron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810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3000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cs typeface="Calibri"/>
                        </a:rPr>
                        <a:t>123</a:t>
                      </a:r>
                      <a:r>
                        <a:rPr kumimoji="0" lang="en-US" sz="20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cs typeface="Calibri"/>
                        </a:rPr>
                        <a:t>I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cs typeface="Calibri"/>
                        </a:rPr>
                        <a:t>160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cs typeface="Calibri"/>
                        </a:rPr>
                        <a:t>13h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cs typeface="Calibri"/>
                        </a:rPr>
                        <a:t>cyclotron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94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3000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cs typeface="Calibri"/>
                        </a:rPr>
                        <a:t>133</a:t>
                      </a:r>
                      <a:r>
                        <a:rPr kumimoji="0" lang="en-US" sz="20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cs typeface="Calibri"/>
                        </a:rPr>
                        <a:t>Xe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cs typeface="Calibri"/>
                        </a:rPr>
                        <a:t>81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cs typeface="Calibri"/>
                        </a:rPr>
                        <a:t>5.2d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cs typeface="Calibri"/>
                        </a:rPr>
                        <a:t>reactor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810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3000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cs typeface="Calibri"/>
                        </a:rPr>
                        <a:t>201</a:t>
                      </a:r>
                      <a:r>
                        <a:rPr kumimoji="0" lang="en-US" sz="20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cs typeface="Calibri"/>
                        </a:rPr>
                        <a:t>Tl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cs typeface="Calibri"/>
                        </a:rPr>
                        <a:t>60, 83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cs typeface="Calibri"/>
                        </a:rPr>
                        <a:t>73h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cs typeface="Calibri"/>
                        </a:rPr>
                        <a:t>cyclotron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SPECT radioisotopes</a:t>
            </a:r>
            <a:endParaRPr lang="en-US"/>
          </a:p>
        </p:txBody>
      </p:sp>
      <p:sp>
        <p:nvSpPr>
          <p:cNvPr id="4" name="Slide Number Placeholder 4">
            <a:extLst>
              <a:ext uri="{FF2B5EF4-FFF2-40B4-BE49-F238E27FC236}">
                <a16:creationId xmlns:a16="http://schemas.microsoft.com/office/drawing/2014/main" id="{46A6F069-322F-AE4F-86FD-0A4C8CBE77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6579" y="6418070"/>
            <a:ext cx="396836" cy="365125"/>
          </a:xfrm>
        </p:spPr>
        <p:txBody>
          <a:bodyPr/>
          <a:lstStyle/>
          <a:p>
            <a:fld id="{79594931-7310-8546-9CE2-0B8C244628BE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5" name="Rectangle 11">
            <a:extLst>
              <a:ext uri="{FF2B5EF4-FFF2-40B4-BE49-F238E27FC236}">
                <a16:creationId xmlns:a16="http://schemas.microsoft.com/office/drawing/2014/main" id="{649DF6CE-A8C4-6643-A5C3-9F0FB6689F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33513" y="2852936"/>
            <a:ext cx="6276976" cy="576064"/>
          </a:xfrm>
          <a:prstGeom prst="rect">
            <a:avLst/>
          </a:prstGeom>
          <a:solidFill>
            <a:srgbClr val="1269B0">
              <a:alpha val="32156"/>
            </a:srgbClr>
          </a:solidFill>
          <a:ln>
            <a:noFill/>
          </a:ln>
        </p:spPr>
        <p:txBody>
          <a:bodyPr wrap="none" anchor="ctr"/>
          <a:lstStyle/>
          <a:p>
            <a:endParaRPr lang="de-CH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097BF6-B75E-D24A-A4DF-5FACCFCAFEE4}"/>
              </a:ext>
            </a:extLst>
          </p:cNvPr>
          <p:cNvSpPr txBox="1"/>
          <p:nvPr/>
        </p:nvSpPr>
        <p:spPr>
          <a:xfrm>
            <a:off x="7956376" y="458475"/>
            <a:ext cx="792088" cy="536043"/>
          </a:xfrm>
          <a:prstGeom prst="roundRect">
            <a:avLst/>
          </a:prstGeom>
          <a:solidFill>
            <a:schemeClr val="accent2"/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 lIns="0" tIns="0" rIns="0" bIns="0" rtlCol="0" anchor="ctr" anchorCtr="1">
            <a:noAutofit/>
          </a:bodyPr>
          <a:lstStyle/>
          <a:p>
            <a:pPr algn="ctr"/>
            <a:r>
              <a:rPr lang="de-CH" sz="1400" baseline="0">
                <a:solidFill>
                  <a:schemeClr val="bg1"/>
                </a:solidFill>
                <a:latin typeface="Calibri"/>
                <a:cs typeface="Calibri"/>
              </a:rPr>
              <a:t>Chapter</a:t>
            </a:r>
            <a:br>
              <a:rPr lang="de-CH" sz="1400" baseline="0">
                <a:solidFill>
                  <a:schemeClr val="bg1"/>
                </a:solidFill>
                <a:latin typeface="Calibri"/>
                <a:cs typeface="Calibri"/>
              </a:rPr>
            </a:br>
            <a:r>
              <a:rPr lang="de-CH" sz="1400" baseline="0">
                <a:solidFill>
                  <a:schemeClr val="bg1"/>
                </a:solidFill>
                <a:latin typeface="Calibri"/>
                <a:cs typeface="Calibri"/>
              </a:rPr>
              <a:t>3.3</a:t>
            </a:r>
            <a:endParaRPr lang="en-US" sz="1400" baseline="0">
              <a:solidFill>
                <a:schemeClr val="bg1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76786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33" descr="tcgen2"/>
          <p:cNvPicPr>
            <a:picLocks noChangeAspect="1" noChangeArrowheads="1"/>
          </p:cNvPicPr>
          <p:nvPr/>
        </p:nvPicPr>
        <p:blipFill>
          <a:blip r:embed="rId3" cstate="print"/>
          <a:srcRect l="5464" t="1588" r="3552" b="12529"/>
          <a:stretch>
            <a:fillRect/>
          </a:stretch>
        </p:blipFill>
        <p:spPr bwMode="auto">
          <a:xfrm>
            <a:off x="1187624" y="1471290"/>
            <a:ext cx="3171825" cy="463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747" name="Picture 3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796136" y="1196752"/>
            <a:ext cx="2184400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1748" name="Picture 3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796136" y="3789040"/>
            <a:ext cx="2193925" cy="248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1749" name="Text Box 36"/>
          <p:cNvSpPr txBox="1">
            <a:spLocks noChangeArrowheads="1"/>
          </p:cNvSpPr>
          <p:nvPr/>
        </p:nvSpPr>
        <p:spPr bwMode="auto">
          <a:xfrm>
            <a:off x="2929384" y="1650677"/>
            <a:ext cx="1440160" cy="338554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600" baseline="0" err="1">
                <a:latin typeface="Calibri"/>
                <a:cs typeface="Calibri"/>
              </a:rPr>
              <a:t>Eluate</a:t>
            </a:r>
            <a:r>
              <a:rPr lang="en-US" sz="1600" baseline="0">
                <a:latin typeface="Calibri"/>
                <a:cs typeface="Calibri"/>
              </a:rPr>
              <a:t>: </a:t>
            </a:r>
            <a:r>
              <a:rPr lang="en-US" sz="1600" baseline="0" err="1">
                <a:latin typeface="Calibri"/>
                <a:cs typeface="Calibri"/>
              </a:rPr>
              <a:t>NaCl</a:t>
            </a:r>
            <a:endParaRPr lang="en-US" sz="1600" baseline="0">
              <a:latin typeface="Calibri"/>
              <a:cs typeface="Calibri"/>
            </a:endParaRPr>
          </a:p>
        </p:txBody>
      </p:sp>
      <p:sp>
        <p:nvSpPr>
          <p:cNvPr id="31750" name="Text Box 37"/>
          <p:cNvSpPr txBox="1">
            <a:spLocks noChangeArrowheads="1"/>
          </p:cNvSpPr>
          <p:nvPr/>
        </p:nvSpPr>
        <p:spPr bwMode="auto">
          <a:xfrm>
            <a:off x="2938636" y="2441252"/>
            <a:ext cx="1187545" cy="338554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baseline="0">
                <a:latin typeface="Calibri"/>
                <a:cs typeface="Calibri"/>
              </a:rPr>
              <a:t>Lead screen</a:t>
            </a:r>
          </a:p>
        </p:txBody>
      </p:sp>
      <p:sp>
        <p:nvSpPr>
          <p:cNvPr id="31751" name="Text Box 38"/>
          <p:cNvSpPr txBox="1">
            <a:spLocks noChangeArrowheads="1"/>
          </p:cNvSpPr>
          <p:nvPr/>
        </p:nvSpPr>
        <p:spPr bwMode="auto">
          <a:xfrm>
            <a:off x="2900536" y="3041327"/>
            <a:ext cx="2239615" cy="107721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baseline="0">
                <a:latin typeface="Calibri"/>
                <a:cs typeface="Calibri"/>
              </a:rPr>
              <a:t>Generator:</a:t>
            </a:r>
          </a:p>
          <a:p>
            <a:r>
              <a:rPr lang="en-US" sz="1600" baseline="0">
                <a:latin typeface="Calibri"/>
                <a:cs typeface="Calibri"/>
              </a:rPr>
              <a:t>Mother nuclide </a:t>
            </a:r>
            <a:r>
              <a:rPr lang="en-US" sz="1600" b="1" baseline="0">
                <a:solidFill>
                  <a:srgbClr val="1269B0"/>
                </a:solidFill>
                <a:latin typeface="Calibri"/>
                <a:cs typeface="Calibri"/>
              </a:rPr>
              <a:t>(</a:t>
            </a:r>
            <a:r>
              <a:rPr lang="en-US" sz="1600" b="1" baseline="30000">
                <a:solidFill>
                  <a:srgbClr val="1269B0"/>
                </a:solidFill>
                <a:latin typeface="Calibri"/>
                <a:cs typeface="Calibri"/>
              </a:rPr>
              <a:t>99</a:t>
            </a:r>
            <a:r>
              <a:rPr lang="en-US" sz="1600" b="1" baseline="0">
                <a:solidFill>
                  <a:srgbClr val="1269B0"/>
                </a:solidFill>
                <a:latin typeface="Calibri"/>
                <a:cs typeface="Calibri"/>
              </a:rPr>
              <a:t>Mo)</a:t>
            </a:r>
          </a:p>
          <a:p>
            <a:r>
              <a:rPr lang="en-US" sz="1600" baseline="0">
                <a:latin typeface="Calibri"/>
                <a:cs typeface="Calibri"/>
              </a:rPr>
              <a:t>Immobilized on alumina</a:t>
            </a:r>
          </a:p>
          <a:p>
            <a:r>
              <a:rPr lang="en-US" sz="1600" baseline="0">
                <a:latin typeface="Calibri"/>
                <a:cs typeface="Calibri"/>
              </a:rPr>
              <a:t>(Al</a:t>
            </a:r>
            <a:r>
              <a:rPr lang="en-US" sz="1600" baseline="-25000">
                <a:latin typeface="Calibri"/>
                <a:cs typeface="Calibri"/>
              </a:rPr>
              <a:t>2</a:t>
            </a:r>
            <a:r>
              <a:rPr lang="en-US" sz="1600" baseline="0">
                <a:latin typeface="Calibri"/>
                <a:cs typeface="Calibri"/>
              </a:rPr>
              <a:t>O</a:t>
            </a:r>
            <a:r>
              <a:rPr lang="en-US" sz="1600" baseline="-25000">
                <a:latin typeface="Calibri"/>
                <a:cs typeface="Calibri"/>
              </a:rPr>
              <a:t>3</a:t>
            </a:r>
            <a:r>
              <a:rPr lang="en-US" sz="1600" baseline="0">
                <a:latin typeface="Calibri"/>
                <a:cs typeface="Calibri"/>
              </a:rPr>
              <a:t>)</a:t>
            </a:r>
          </a:p>
        </p:txBody>
      </p:sp>
      <p:sp>
        <p:nvSpPr>
          <p:cNvPr id="31752" name="Text Box 39"/>
          <p:cNvSpPr txBox="1">
            <a:spLocks noChangeArrowheads="1"/>
          </p:cNvSpPr>
          <p:nvPr/>
        </p:nvSpPr>
        <p:spPr bwMode="auto">
          <a:xfrm>
            <a:off x="2900536" y="4489127"/>
            <a:ext cx="1671050" cy="830997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baseline="0">
                <a:latin typeface="Calibri"/>
                <a:cs typeface="Calibri"/>
              </a:rPr>
              <a:t>Collection vial for</a:t>
            </a:r>
          </a:p>
          <a:p>
            <a:r>
              <a:rPr lang="en-US" sz="1600" baseline="0">
                <a:latin typeface="Calibri"/>
                <a:cs typeface="Calibri"/>
              </a:rPr>
              <a:t>daughter nuclide</a:t>
            </a:r>
          </a:p>
          <a:p>
            <a:r>
              <a:rPr lang="en-US" sz="1600" b="1" baseline="0">
                <a:solidFill>
                  <a:srgbClr val="1269B0"/>
                </a:solidFill>
                <a:latin typeface="Calibri"/>
                <a:cs typeface="Calibri"/>
              </a:rPr>
              <a:t>(</a:t>
            </a:r>
            <a:r>
              <a:rPr lang="en-US" sz="1600" b="1" baseline="30000">
                <a:solidFill>
                  <a:srgbClr val="1269B0"/>
                </a:solidFill>
                <a:latin typeface="Calibri"/>
                <a:cs typeface="Calibri"/>
              </a:rPr>
              <a:t>99m</a:t>
            </a:r>
            <a:r>
              <a:rPr lang="en-US" sz="1600" b="1" baseline="0">
                <a:solidFill>
                  <a:srgbClr val="1269B0"/>
                </a:solidFill>
                <a:latin typeface="Calibri"/>
                <a:cs typeface="Calibri"/>
              </a:rPr>
              <a:t>Tc)</a:t>
            </a:r>
          </a:p>
        </p:txBody>
      </p:sp>
      <p:sp>
        <p:nvSpPr>
          <p:cNvPr id="31753" name="Text Box 40"/>
          <p:cNvSpPr txBox="1">
            <a:spLocks noChangeArrowheads="1"/>
          </p:cNvSpPr>
          <p:nvPr/>
        </p:nvSpPr>
        <p:spPr bwMode="auto">
          <a:xfrm>
            <a:off x="2910061" y="5517827"/>
            <a:ext cx="1187545" cy="338554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baseline="0">
                <a:latin typeface="Calibri"/>
                <a:cs typeface="Calibri"/>
              </a:rPr>
              <a:t>Lead screen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Technetium generator</a:t>
            </a:r>
            <a:endParaRPr lang="en-US"/>
          </a:p>
        </p:txBody>
      </p: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DD7058D1-D239-E243-BC50-7F91773D60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6579" y="6418070"/>
            <a:ext cx="396836" cy="365125"/>
          </a:xfrm>
        </p:spPr>
        <p:txBody>
          <a:bodyPr/>
          <a:lstStyle/>
          <a:p>
            <a:fld id="{79594931-7310-8546-9CE2-0B8C244628BE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50FC080-B521-D54A-9B2B-8468D8AE694B}"/>
              </a:ext>
            </a:extLst>
          </p:cNvPr>
          <p:cNvSpPr txBox="1"/>
          <p:nvPr/>
        </p:nvSpPr>
        <p:spPr>
          <a:xfrm>
            <a:off x="7956376" y="458475"/>
            <a:ext cx="792088" cy="536043"/>
          </a:xfrm>
          <a:prstGeom prst="roundRect">
            <a:avLst/>
          </a:prstGeom>
          <a:solidFill>
            <a:schemeClr val="accent2"/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 lIns="0" tIns="0" rIns="0" bIns="0" rtlCol="0" anchor="ctr" anchorCtr="1">
            <a:noAutofit/>
          </a:bodyPr>
          <a:lstStyle/>
          <a:p>
            <a:pPr algn="ctr"/>
            <a:r>
              <a:rPr lang="de-CH" sz="1400" baseline="0">
                <a:solidFill>
                  <a:schemeClr val="bg1"/>
                </a:solidFill>
                <a:latin typeface="Calibri"/>
                <a:cs typeface="Calibri"/>
              </a:rPr>
              <a:t>Chapter</a:t>
            </a:r>
            <a:br>
              <a:rPr lang="de-CH" sz="1400" baseline="0">
                <a:solidFill>
                  <a:schemeClr val="bg1"/>
                </a:solidFill>
                <a:latin typeface="Calibri"/>
                <a:cs typeface="Calibri"/>
              </a:rPr>
            </a:br>
            <a:r>
              <a:rPr lang="de-CH" sz="1400" baseline="0">
                <a:solidFill>
                  <a:schemeClr val="bg1"/>
                </a:solidFill>
                <a:latin typeface="Calibri"/>
                <a:cs typeface="Calibri"/>
              </a:rPr>
              <a:t>3.4</a:t>
            </a:r>
            <a:endParaRPr lang="en-US" sz="1400" baseline="0">
              <a:solidFill>
                <a:schemeClr val="bg1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95627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Line 2"/>
          <p:cNvSpPr>
            <a:spLocks noChangeShapeType="1"/>
          </p:cNvSpPr>
          <p:nvPr/>
        </p:nvSpPr>
        <p:spPr bwMode="auto">
          <a:xfrm>
            <a:off x="3352800" y="3048000"/>
            <a:ext cx="22098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de-CH" baseline="0">
              <a:latin typeface="Calibri"/>
              <a:cs typeface="Calibri"/>
            </a:endParaRPr>
          </a:p>
        </p:txBody>
      </p:sp>
      <p:sp>
        <p:nvSpPr>
          <p:cNvPr id="32771" name="Line 3"/>
          <p:cNvSpPr>
            <a:spLocks noChangeShapeType="1"/>
          </p:cNvSpPr>
          <p:nvPr/>
        </p:nvSpPr>
        <p:spPr bwMode="auto">
          <a:xfrm>
            <a:off x="3352800" y="3352800"/>
            <a:ext cx="22098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de-CH" baseline="0">
              <a:latin typeface="Calibri"/>
              <a:cs typeface="Calibri"/>
            </a:endParaRPr>
          </a:p>
        </p:txBody>
      </p:sp>
      <p:sp>
        <p:nvSpPr>
          <p:cNvPr id="32772" name="Line 4"/>
          <p:cNvSpPr>
            <a:spLocks noChangeShapeType="1"/>
          </p:cNvSpPr>
          <p:nvPr/>
        </p:nvSpPr>
        <p:spPr bwMode="auto">
          <a:xfrm>
            <a:off x="3429000" y="5029200"/>
            <a:ext cx="22098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de-CH" baseline="0">
              <a:latin typeface="Calibri"/>
              <a:cs typeface="Calibri"/>
            </a:endParaRPr>
          </a:p>
        </p:txBody>
      </p:sp>
      <p:sp>
        <p:nvSpPr>
          <p:cNvPr id="32773" name="Line 5"/>
          <p:cNvSpPr>
            <a:spLocks noChangeShapeType="1"/>
          </p:cNvSpPr>
          <p:nvPr/>
        </p:nvSpPr>
        <p:spPr bwMode="auto">
          <a:xfrm>
            <a:off x="5486400" y="5791200"/>
            <a:ext cx="22098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de-CH" baseline="0">
              <a:latin typeface="Calibri"/>
              <a:cs typeface="Calibri"/>
            </a:endParaRPr>
          </a:p>
        </p:txBody>
      </p:sp>
      <p:grpSp>
        <p:nvGrpSpPr>
          <p:cNvPr id="2" name="Group 6"/>
          <p:cNvGrpSpPr>
            <a:grpSpLocks/>
          </p:cNvGrpSpPr>
          <p:nvPr/>
        </p:nvGrpSpPr>
        <p:grpSpPr bwMode="auto">
          <a:xfrm>
            <a:off x="1219200" y="1495425"/>
            <a:ext cx="2209800" cy="638175"/>
            <a:chOff x="816" y="606"/>
            <a:chExt cx="1392" cy="402"/>
          </a:xfrm>
          <a:effectLst/>
        </p:grpSpPr>
        <p:sp>
          <p:nvSpPr>
            <p:cNvPr id="32799" name="Line 7"/>
            <p:cNvSpPr>
              <a:spLocks noChangeShapeType="1"/>
            </p:cNvSpPr>
            <p:nvPr/>
          </p:nvSpPr>
          <p:spPr bwMode="auto">
            <a:xfrm>
              <a:off x="816" y="1008"/>
              <a:ext cx="13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de-CH" baseline="0">
                <a:latin typeface="Calibri"/>
                <a:cs typeface="Calibri"/>
              </a:endParaRPr>
            </a:p>
          </p:txBody>
        </p:sp>
        <p:sp>
          <p:nvSpPr>
            <p:cNvPr id="32800" name="Text Box 8"/>
            <p:cNvSpPr txBox="1">
              <a:spLocks noChangeArrowheads="1"/>
            </p:cNvSpPr>
            <p:nvPr/>
          </p:nvSpPr>
          <p:spPr bwMode="auto">
            <a:xfrm>
              <a:off x="902" y="649"/>
              <a:ext cx="86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GB" baseline="0">
                  <a:latin typeface="Calibri"/>
                  <a:cs typeface="Calibri"/>
                </a:rPr>
                <a:t>(67 h)      </a:t>
              </a:r>
              <a:r>
                <a:rPr lang="en-GB" b="1" baseline="0">
                  <a:solidFill>
                    <a:srgbClr val="1269B0"/>
                  </a:solidFill>
                  <a:latin typeface="Calibri"/>
                  <a:cs typeface="Calibri"/>
                </a:rPr>
                <a:t>Mo</a:t>
              </a:r>
            </a:p>
          </p:txBody>
        </p:sp>
        <p:sp>
          <p:nvSpPr>
            <p:cNvPr id="32801" name="Text Box 9"/>
            <p:cNvSpPr txBox="1">
              <a:spLocks noChangeArrowheads="1"/>
            </p:cNvSpPr>
            <p:nvPr/>
          </p:nvSpPr>
          <p:spPr bwMode="auto">
            <a:xfrm>
              <a:off x="1309" y="606"/>
              <a:ext cx="231" cy="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GB" sz="1400" b="1" baseline="0">
                  <a:solidFill>
                    <a:srgbClr val="1269B0"/>
                  </a:solidFill>
                  <a:latin typeface="Calibri"/>
                  <a:cs typeface="Calibri"/>
                </a:rPr>
                <a:t>99</a:t>
              </a:r>
            </a:p>
            <a:p>
              <a:r>
                <a:rPr lang="en-GB" sz="1400" b="1" baseline="0">
                  <a:solidFill>
                    <a:srgbClr val="1269B0"/>
                  </a:solidFill>
                  <a:latin typeface="Calibri"/>
                  <a:cs typeface="Calibri"/>
                </a:rPr>
                <a:t>42</a:t>
              </a:r>
            </a:p>
          </p:txBody>
        </p:sp>
      </p:grpSp>
      <p:grpSp>
        <p:nvGrpSpPr>
          <p:cNvPr id="3" name="Group 10"/>
          <p:cNvGrpSpPr>
            <a:grpSpLocks/>
          </p:cNvGrpSpPr>
          <p:nvPr/>
        </p:nvGrpSpPr>
        <p:grpSpPr bwMode="auto">
          <a:xfrm>
            <a:off x="3352800" y="2371726"/>
            <a:ext cx="2209800" cy="676276"/>
            <a:chOff x="816" y="582"/>
            <a:chExt cx="1392" cy="426"/>
          </a:xfrm>
          <a:effectLst/>
        </p:grpSpPr>
        <p:sp>
          <p:nvSpPr>
            <p:cNvPr id="32796" name="Line 11"/>
            <p:cNvSpPr>
              <a:spLocks noChangeShapeType="1"/>
            </p:cNvSpPr>
            <p:nvPr/>
          </p:nvSpPr>
          <p:spPr bwMode="auto">
            <a:xfrm>
              <a:off x="816" y="1008"/>
              <a:ext cx="13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de-CH" baseline="0">
                <a:latin typeface="Calibri"/>
                <a:cs typeface="Calibri"/>
              </a:endParaRPr>
            </a:p>
          </p:txBody>
        </p:sp>
        <p:sp>
          <p:nvSpPr>
            <p:cNvPr id="32797" name="Text Box 12"/>
            <p:cNvSpPr txBox="1">
              <a:spLocks noChangeArrowheads="1"/>
            </p:cNvSpPr>
            <p:nvPr/>
          </p:nvSpPr>
          <p:spPr bwMode="auto">
            <a:xfrm>
              <a:off x="902" y="649"/>
              <a:ext cx="778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GB" b="1" baseline="0">
                  <a:solidFill>
                    <a:srgbClr val="1269B0"/>
                  </a:solidFill>
                  <a:latin typeface="Calibri"/>
                  <a:cs typeface="Calibri"/>
                </a:rPr>
                <a:t> </a:t>
              </a:r>
              <a:r>
                <a:rPr lang="en-GB" baseline="0">
                  <a:latin typeface="Calibri"/>
                  <a:cs typeface="Calibri"/>
                </a:rPr>
                <a:t>(6 h)</a:t>
              </a:r>
              <a:r>
                <a:rPr lang="en-GB" b="1" baseline="0">
                  <a:solidFill>
                    <a:srgbClr val="1269B0"/>
                  </a:solidFill>
                  <a:latin typeface="Calibri"/>
                  <a:cs typeface="Calibri"/>
                </a:rPr>
                <a:t>       Tc</a:t>
              </a:r>
            </a:p>
          </p:txBody>
        </p:sp>
        <p:sp>
          <p:nvSpPr>
            <p:cNvPr id="32798" name="Text Box 13"/>
            <p:cNvSpPr txBox="1">
              <a:spLocks noChangeArrowheads="1"/>
            </p:cNvSpPr>
            <p:nvPr/>
          </p:nvSpPr>
          <p:spPr bwMode="auto">
            <a:xfrm>
              <a:off x="1229" y="582"/>
              <a:ext cx="323" cy="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GB" sz="1400" b="1" baseline="0">
                  <a:solidFill>
                    <a:srgbClr val="1269B0"/>
                  </a:solidFill>
                  <a:latin typeface="Calibri"/>
                  <a:cs typeface="Calibri"/>
                </a:rPr>
                <a:t>99m</a:t>
              </a:r>
            </a:p>
            <a:p>
              <a:r>
                <a:rPr lang="en-GB" sz="1400" b="1" baseline="0">
                  <a:solidFill>
                    <a:srgbClr val="1269B0"/>
                  </a:solidFill>
                  <a:latin typeface="Calibri"/>
                  <a:cs typeface="Calibri"/>
                </a:rPr>
                <a:t>43</a:t>
              </a:r>
            </a:p>
          </p:txBody>
        </p:sp>
      </p:grpSp>
      <p:sp>
        <p:nvSpPr>
          <p:cNvPr id="32776" name="Line 14"/>
          <p:cNvSpPr>
            <a:spLocks noChangeShapeType="1"/>
          </p:cNvSpPr>
          <p:nvPr/>
        </p:nvSpPr>
        <p:spPr bwMode="auto">
          <a:xfrm>
            <a:off x="3429000" y="5029200"/>
            <a:ext cx="22098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de-CH" baseline="0">
              <a:latin typeface="Calibri"/>
              <a:cs typeface="Calibri"/>
            </a:endParaRPr>
          </a:p>
        </p:txBody>
      </p:sp>
      <p:sp>
        <p:nvSpPr>
          <p:cNvPr id="32777" name="Text Box 15"/>
          <p:cNvSpPr txBox="1">
            <a:spLocks noChangeArrowheads="1"/>
          </p:cNvSpPr>
          <p:nvPr/>
        </p:nvSpPr>
        <p:spPr bwMode="auto">
          <a:xfrm>
            <a:off x="3364436" y="4495800"/>
            <a:ext cx="190077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GB" baseline="0">
                <a:latin typeface="Calibri"/>
                <a:cs typeface="Calibri"/>
              </a:rPr>
              <a:t>(2</a:t>
            </a:r>
            <a:r>
              <a:rPr lang="en-GB" baseline="0">
                <a:latin typeface="Calibri"/>
                <a:cs typeface="Calibri"/>
                <a:sym typeface="Symbol" pitchFamily="18" charset="2"/>
              </a:rPr>
              <a:t>10</a:t>
            </a:r>
            <a:r>
              <a:rPr lang="en-GB" baseline="30000">
                <a:latin typeface="Calibri"/>
                <a:cs typeface="Calibri"/>
                <a:sym typeface="Symbol" pitchFamily="18" charset="2"/>
              </a:rPr>
              <a:t>5</a:t>
            </a:r>
            <a:r>
              <a:rPr lang="en-GB" baseline="0">
                <a:latin typeface="Calibri"/>
                <a:cs typeface="Calibri"/>
                <a:sym typeface="Symbol" pitchFamily="18" charset="2"/>
              </a:rPr>
              <a:t> y</a:t>
            </a:r>
            <a:r>
              <a:rPr lang="en-GB" baseline="0">
                <a:latin typeface="Calibri"/>
                <a:cs typeface="Calibri"/>
              </a:rPr>
              <a:t>)              </a:t>
            </a:r>
            <a:r>
              <a:rPr lang="en-GB" b="1" baseline="0" err="1">
                <a:solidFill>
                  <a:srgbClr val="1269B0"/>
                </a:solidFill>
                <a:latin typeface="Calibri"/>
                <a:cs typeface="Calibri"/>
              </a:rPr>
              <a:t>Tc</a:t>
            </a:r>
            <a:endParaRPr lang="en-GB" b="1" baseline="0">
              <a:solidFill>
                <a:srgbClr val="1269B0"/>
              </a:solidFill>
              <a:latin typeface="Calibri"/>
              <a:cs typeface="Calibri"/>
            </a:endParaRPr>
          </a:p>
        </p:txBody>
      </p:sp>
      <p:sp>
        <p:nvSpPr>
          <p:cNvPr id="32778" name="Text Box 16"/>
          <p:cNvSpPr txBox="1">
            <a:spLocks noChangeArrowheads="1"/>
          </p:cNvSpPr>
          <p:nvPr/>
        </p:nvSpPr>
        <p:spPr bwMode="auto">
          <a:xfrm>
            <a:off x="4690265" y="4418856"/>
            <a:ext cx="366657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GB" sz="1400" b="1" baseline="0">
                <a:solidFill>
                  <a:srgbClr val="1269B0"/>
                </a:solidFill>
                <a:latin typeface="Calibri"/>
                <a:cs typeface="Calibri"/>
              </a:rPr>
              <a:t>99</a:t>
            </a:r>
          </a:p>
          <a:p>
            <a:r>
              <a:rPr lang="en-GB" sz="1400" b="1" baseline="0">
                <a:solidFill>
                  <a:srgbClr val="1269B0"/>
                </a:solidFill>
                <a:latin typeface="Calibri"/>
                <a:cs typeface="Calibri"/>
              </a:rPr>
              <a:t>43</a:t>
            </a:r>
          </a:p>
        </p:txBody>
      </p:sp>
      <p:sp>
        <p:nvSpPr>
          <p:cNvPr id="32779" name="Line 17"/>
          <p:cNvSpPr>
            <a:spLocks noChangeShapeType="1"/>
          </p:cNvSpPr>
          <p:nvPr/>
        </p:nvSpPr>
        <p:spPr bwMode="auto">
          <a:xfrm>
            <a:off x="5486400" y="5791200"/>
            <a:ext cx="22098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de-CH" baseline="0">
              <a:latin typeface="Calibri"/>
              <a:cs typeface="Calibri"/>
            </a:endParaRPr>
          </a:p>
        </p:txBody>
      </p:sp>
      <p:grpSp>
        <p:nvGrpSpPr>
          <p:cNvPr id="4" name="Group 18"/>
          <p:cNvGrpSpPr>
            <a:grpSpLocks/>
          </p:cNvGrpSpPr>
          <p:nvPr/>
        </p:nvGrpSpPr>
        <p:grpSpPr bwMode="auto">
          <a:xfrm>
            <a:off x="6548449" y="5167319"/>
            <a:ext cx="650876" cy="523876"/>
            <a:chOff x="4269" y="2919"/>
            <a:chExt cx="410" cy="330"/>
          </a:xfrm>
          <a:effectLst/>
        </p:grpSpPr>
        <p:sp>
          <p:nvSpPr>
            <p:cNvPr id="32794" name="Text Box 19"/>
            <p:cNvSpPr txBox="1">
              <a:spLocks noChangeArrowheads="1"/>
            </p:cNvSpPr>
            <p:nvPr/>
          </p:nvSpPr>
          <p:spPr bwMode="auto">
            <a:xfrm>
              <a:off x="4385" y="2958"/>
              <a:ext cx="294" cy="2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GB" baseline="0" err="1">
                  <a:latin typeface="Calibri"/>
                  <a:cs typeface="Calibri"/>
                </a:rPr>
                <a:t>Ru</a:t>
              </a:r>
              <a:endParaRPr lang="en-GB" baseline="0">
                <a:latin typeface="Calibri"/>
                <a:cs typeface="Calibri"/>
              </a:endParaRPr>
            </a:p>
          </p:txBody>
        </p:sp>
        <p:sp>
          <p:nvSpPr>
            <p:cNvPr id="32795" name="Text Box 20"/>
            <p:cNvSpPr txBox="1">
              <a:spLocks noChangeArrowheads="1"/>
            </p:cNvSpPr>
            <p:nvPr/>
          </p:nvSpPr>
          <p:spPr bwMode="auto">
            <a:xfrm>
              <a:off x="4269" y="2919"/>
              <a:ext cx="231" cy="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GB" sz="1400" baseline="0">
                  <a:latin typeface="Calibri"/>
                  <a:cs typeface="Calibri"/>
                </a:rPr>
                <a:t>99</a:t>
              </a:r>
            </a:p>
            <a:p>
              <a:r>
                <a:rPr lang="en-GB" sz="1400" baseline="0">
                  <a:latin typeface="Calibri"/>
                  <a:cs typeface="Calibri"/>
                </a:rPr>
                <a:t>44</a:t>
              </a:r>
            </a:p>
          </p:txBody>
        </p:sp>
      </p:grpSp>
      <p:sp>
        <p:nvSpPr>
          <p:cNvPr id="32781" name="Line 21"/>
          <p:cNvSpPr>
            <a:spLocks noChangeShapeType="1"/>
          </p:cNvSpPr>
          <p:nvPr/>
        </p:nvSpPr>
        <p:spPr bwMode="auto">
          <a:xfrm>
            <a:off x="2743200" y="2133600"/>
            <a:ext cx="914400" cy="914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stealth" w="med" len="med"/>
          </a:ln>
          <a:effectLst/>
        </p:spPr>
        <p:txBody>
          <a:bodyPr wrap="none" anchor="ctr"/>
          <a:lstStyle/>
          <a:p>
            <a:endParaRPr lang="de-CH" baseline="0">
              <a:latin typeface="Calibri"/>
              <a:cs typeface="Calibri"/>
            </a:endParaRPr>
          </a:p>
        </p:txBody>
      </p:sp>
      <p:sp>
        <p:nvSpPr>
          <p:cNvPr id="32782" name="Text Box 22"/>
          <p:cNvSpPr txBox="1">
            <a:spLocks noChangeArrowheads="1"/>
          </p:cNvSpPr>
          <p:nvPr/>
        </p:nvSpPr>
        <p:spPr bwMode="auto">
          <a:xfrm>
            <a:off x="2391762" y="2209800"/>
            <a:ext cx="583814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GB" baseline="0">
                <a:latin typeface="Calibri"/>
                <a:cs typeface="Calibri"/>
                <a:sym typeface="Symbol" pitchFamily="18" charset="2"/>
              </a:rPr>
              <a:t></a:t>
            </a:r>
            <a:r>
              <a:rPr lang="en-GB" baseline="30000">
                <a:latin typeface="Calibri"/>
                <a:cs typeface="Calibri"/>
                <a:sym typeface="Symbol" pitchFamily="18" charset="2"/>
              </a:rPr>
              <a:t>-</a:t>
            </a:r>
          </a:p>
          <a:p>
            <a:pPr algn="ctr"/>
            <a:r>
              <a:rPr lang="en-GB" baseline="0">
                <a:latin typeface="Calibri"/>
                <a:cs typeface="Calibri"/>
              </a:rPr>
              <a:t>82%</a:t>
            </a:r>
          </a:p>
        </p:txBody>
      </p:sp>
      <p:sp>
        <p:nvSpPr>
          <p:cNvPr id="32783" name="Text Box 23"/>
          <p:cNvSpPr txBox="1">
            <a:spLocks noChangeArrowheads="1"/>
          </p:cNvSpPr>
          <p:nvPr/>
        </p:nvSpPr>
        <p:spPr bwMode="auto">
          <a:xfrm>
            <a:off x="5715000" y="2743200"/>
            <a:ext cx="1031051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GB" baseline="0">
                <a:latin typeface="Calibri"/>
                <a:cs typeface="Calibri"/>
              </a:rPr>
              <a:t>142 keV</a:t>
            </a:r>
          </a:p>
          <a:p>
            <a:r>
              <a:rPr lang="en-GB" baseline="0">
                <a:latin typeface="Calibri"/>
                <a:cs typeface="Calibri"/>
              </a:rPr>
              <a:t>140 keV</a:t>
            </a:r>
          </a:p>
        </p:txBody>
      </p:sp>
      <p:sp>
        <p:nvSpPr>
          <p:cNvPr id="32784" name="Line 24"/>
          <p:cNvSpPr>
            <a:spLocks noChangeShapeType="1"/>
          </p:cNvSpPr>
          <p:nvPr/>
        </p:nvSpPr>
        <p:spPr bwMode="auto">
          <a:xfrm>
            <a:off x="4343400" y="3048000"/>
            <a:ext cx="0" cy="19812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stealth" w="med" len="med"/>
          </a:ln>
          <a:effectLst/>
        </p:spPr>
        <p:txBody>
          <a:bodyPr wrap="none" anchor="ctr"/>
          <a:lstStyle/>
          <a:p>
            <a:endParaRPr lang="de-CH" baseline="0">
              <a:latin typeface="Calibri"/>
              <a:cs typeface="Calibri"/>
            </a:endParaRPr>
          </a:p>
        </p:txBody>
      </p:sp>
      <p:sp>
        <p:nvSpPr>
          <p:cNvPr id="32785" name="Line 25"/>
          <p:cNvSpPr>
            <a:spLocks noChangeShapeType="1"/>
          </p:cNvSpPr>
          <p:nvPr/>
        </p:nvSpPr>
        <p:spPr bwMode="auto">
          <a:xfrm>
            <a:off x="4724400" y="3352800"/>
            <a:ext cx="0" cy="1676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stealth" w="med" len="med"/>
          </a:ln>
          <a:effectLst/>
        </p:spPr>
        <p:txBody>
          <a:bodyPr wrap="none" anchor="ctr"/>
          <a:lstStyle/>
          <a:p>
            <a:endParaRPr lang="de-CH" baseline="0">
              <a:latin typeface="Calibri"/>
              <a:cs typeface="Calibri"/>
            </a:endParaRPr>
          </a:p>
        </p:txBody>
      </p:sp>
      <p:sp>
        <p:nvSpPr>
          <p:cNvPr id="32786" name="Line 26"/>
          <p:cNvSpPr>
            <a:spLocks noChangeShapeType="1"/>
          </p:cNvSpPr>
          <p:nvPr/>
        </p:nvSpPr>
        <p:spPr bwMode="auto">
          <a:xfrm>
            <a:off x="4724400" y="3048000"/>
            <a:ext cx="0" cy="3048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stealth" w="med" len="med"/>
          </a:ln>
          <a:effectLst/>
        </p:spPr>
        <p:txBody>
          <a:bodyPr wrap="none" anchor="ctr"/>
          <a:lstStyle/>
          <a:p>
            <a:endParaRPr lang="de-CH" baseline="0">
              <a:latin typeface="Calibri"/>
              <a:cs typeface="Calibri"/>
            </a:endParaRPr>
          </a:p>
        </p:txBody>
      </p:sp>
      <p:sp>
        <p:nvSpPr>
          <p:cNvPr id="32787" name="Text Box 27"/>
          <p:cNvSpPr txBox="1">
            <a:spLocks noChangeArrowheads="1"/>
          </p:cNvSpPr>
          <p:nvPr/>
        </p:nvSpPr>
        <p:spPr bwMode="auto">
          <a:xfrm>
            <a:off x="3968266" y="3657597"/>
            <a:ext cx="141246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GB" baseline="0">
                <a:latin typeface="Calibri"/>
                <a:cs typeface="Calibri"/>
              </a:rPr>
              <a:t>1%        99%</a:t>
            </a:r>
          </a:p>
        </p:txBody>
      </p:sp>
      <p:sp>
        <p:nvSpPr>
          <p:cNvPr id="32788" name="Line 28"/>
          <p:cNvSpPr>
            <a:spLocks noChangeShapeType="1"/>
          </p:cNvSpPr>
          <p:nvPr/>
        </p:nvSpPr>
        <p:spPr bwMode="auto">
          <a:xfrm>
            <a:off x="5181600" y="5029200"/>
            <a:ext cx="762000" cy="762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stealth" w="med" len="med"/>
          </a:ln>
          <a:effectLst/>
        </p:spPr>
        <p:txBody>
          <a:bodyPr wrap="none" anchor="ctr"/>
          <a:lstStyle/>
          <a:p>
            <a:endParaRPr lang="de-CH" baseline="0">
              <a:latin typeface="Calibri"/>
              <a:cs typeface="Calibri"/>
            </a:endParaRPr>
          </a:p>
        </p:txBody>
      </p:sp>
      <p:sp>
        <p:nvSpPr>
          <p:cNvPr id="32789" name="Text Box 29"/>
          <p:cNvSpPr txBox="1">
            <a:spLocks noChangeArrowheads="1"/>
          </p:cNvSpPr>
          <p:nvPr/>
        </p:nvSpPr>
        <p:spPr bwMode="auto">
          <a:xfrm>
            <a:off x="5029200" y="5257800"/>
            <a:ext cx="35779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GB" baseline="0">
                <a:latin typeface="Calibri"/>
                <a:cs typeface="Calibri"/>
                <a:sym typeface="Symbol" pitchFamily="18" charset="2"/>
              </a:rPr>
              <a:t></a:t>
            </a:r>
            <a:r>
              <a:rPr lang="en-GB" baseline="30000">
                <a:latin typeface="Calibri"/>
                <a:cs typeface="Calibri"/>
                <a:sym typeface="Symbol" pitchFamily="18" charset="2"/>
              </a:rPr>
              <a:t>-</a:t>
            </a:r>
            <a:endParaRPr lang="en-GB" baseline="30000">
              <a:latin typeface="Calibri"/>
              <a:cs typeface="Calibri"/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Technetium </a:t>
            </a:r>
            <a:r>
              <a:rPr lang="en-GB">
                <a:cs typeface="Calibri"/>
              </a:rPr>
              <a:t>generator</a:t>
            </a:r>
            <a:endParaRPr lang="en-US"/>
          </a:p>
        </p:txBody>
      </p:sp>
      <p:sp>
        <p:nvSpPr>
          <p:cNvPr id="31" name="Slide Number Placeholder 4">
            <a:extLst>
              <a:ext uri="{FF2B5EF4-FFF2-40B4-BE49-F238E27FC236}">
                <a16:creationId xmlns:a16="http://schemas.microsoft.com/office/drawing/2014/main" id="{6851FEDC-02A6-0C43-8B6E-02BE961166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6579" y="6418070"/>
            <a:ext cx="396836" cy="365125"/>
          </a:xfrm>
        </p:spPr>
        <p:txBody>
          <a:bodyPr/>
          <a:lstStyle/>
          <a:p>
            <a:fld id="{79594931-7310-8546-9CE2-0B8C244628BE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32" name="Text Box 12">
            <a:extLst>
              <a:ext uri="{FF2B5EF4-FFF2-40B4-BE49-F238E27FC236}">
                <a16:creationId xmlns:a16="http://schemas.microsoft.com/office/drawing/2014/main" id="{3E7223AE-5D53-C245-8628-EDD96C631E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75591" y="4112512"/>
            <a:ext cx="1424814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000" b="1" baseline="0">
                <a:solidFill>
                  <a:srgbClr val="1269B0"/>
                </a:solidFill>
                <a:latin typeface="Symbol" pitchFamily="18" charset="2"/>
              </a:rPr>
              <a:t>g  </a:t>
            </a:r>
            <a:r>
              <a:rPr lang="en-US" sz="2000" baseline="0">
                <a:solidFill>
                  <a:srgbClr val="1269B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(140 </a:t>
            </a:r>
            <a:r>
              <a:rPr lang="en-US" sz="2000" baseline="0" err="1">
                <a:solidFill>
                  <a:srgbClr val="1269B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keV</a:t>
            </a:r>
            <a:r>
              <a:rPr lang="en-US" sz="2000" baseline="0">
                <a:solidFill>
                  <a:srgbClr val="1269B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  <p:sp>
        <p:nvSpPr>
          <p:cNvPr id="33" name="Freeform 22">
            <a:extLst>
              <a:ext uri="{FF2B5EF4-FFF2-40B4-BE49-F238E27FC236}">
                <a16:creationId xmlns:a16="http://schemas.microsoft.com/office/drawing/2014/main" id="{6D95FA41-5054-0442-A630-2D79A3A2FCC0}"/>
              </a:ext>
            </a:extLst>
          </p:cNvPr>
          <p:cNvSpPr>
            <a:spLocks/>
          </p:cNvSpPr>
          <p:nvPr/>
        </p:nvSpPr>
        <p:spPr bwMode="auto">
          <a:xfrm>
            <a:off x="4896284" y="4306765"/>
            <a:ext cx="1907212" cy="109381"/>
          </a:xfrm>
          <a:custGeom>
            <a:avLst/>
            <a:gdLst/>
            <a:ahLst/>
            <a:cxnLst>
              <a:cxn ang="0">
                <a:pos x="7" y="3"/>
              </a:cxn>
              <a:cxn ang="0">
                <a:pos x="16" y="13"/>
              </a:cxn>
              <a:cxn ang="0">
                <a:pos x="24" y="22"/>
              </a:cxn>
              <a:cxn ang="0">
                <a:pos x="33" y="22"/>
              </a:cxn>
              <a:cxn ang="0">
                <a:pos x="42" y="13"/>
              </a:cxn>
              <a:cxn ang="0">
                <a:pos x="51" y="3"/>
              </a:cxn>
              <a:cxn ang="0">
                <a:pos x="59" y="0"/>
              </a:cxn>
              <a:cxn ang="0">
                <a:pos x="68" y="7"/>
              </a:cxn>
              <a:cxn ang="0">
                <a:pos x="77" y="18"/>
              </a:cxn>
              <a:cxn ang="0">
                <a:pos x="85" y="23"/>
              </a:cxn>
              <a:cxn ang="0">
                <a:pos x="94" y="18"/>
              </a:cxn>
              <a:cxn ang="0">
                <a:pos x="103" y="8"/>
              </a:cxn>
              <a:cxn ang="0">
                <a:pos x="112" y="0"/>
              </a:cxn>
              <a:cxn ang="0">
                <a:pos x="120" y="2"/>
              </a:cxn>
              <a:cxn ang="0">
                <a:pos x="129" y="12"/>
              </a:cxn>
              <a:cxn ang="0">
                <a:pos x="138" y="22"/>
              </a:cxn>
              <a:cxn ang="0">
                <a:pos x="147" y="22"/>
              </a:cxn>
              <a:cxn ang="0">
                <a:pos x="155" y="14"/>
              </a:cxn>
              <a:cxn ang="0">
                <a:pos x="164" y="3"/>
              </a:cxn>
              <a:cxn ang="0">
                <a:pos x="173" y="0"/>
              </a:cxn>
              <a:cxn ang="0">
                <a:pos x="181" y="6"/>
              </a:cxn>
              <a:cxn ang="0">
                <a:pos x="190" y="17"/>
              </a:cxn>
              <a:cxn ang="0">
                <a:pos x="199" y="23"/>
              </a:cxn>
              <a:cxn ang="0">
                <a:pos x="208" y="19"/>
              </a:cxn>
              <a:cxn ang="0">
                <a:pos x="216" y="9"/>
              </a:cxn>
              <a:cxn ang="0">
                <a:pos x="225" y="1"/>
              </a:cxn>
              <a:cxn ang="0">
                <a:pos x="234" y="2"/>
              </a:cxn>
              <a:cxn ang="0">
                <a:pos x="243" y="11"/>
              </a:cxn>
              <a:cxn ang="0">
                <a:pos x="251" y="21"/>
              </a:cxn>
              <a:cxn ang="0">
                <a:pos x="260" y="23"/>
              </a:cxn>
              <a:cxn ang="0">
                <a:pos x="269" y="15"/>
              </a:cxn>
              <a:cxn ang="0">
                <a:pos x="278" y="4"/>
              </a:cxn>
              <a:cxn ang="0">
                <a:pos x="286" y="0"/>
              </a:cxn>
              <a:cxn ang="0">
                <a:pos x="295" y="5"/>
              </a:cxn>
              <a:cxn ang="0">
                <a:pos x="304" y="16"/>
              </a:cxn>
              <a:cxn ang="0">
                <a:pos x="312" y="23"/>
              </a:cxn>
              <a:cxn ang="0">
                <a:pos x="321" y="20"/>
              </a:cxn>
              <a:cxn ang="0">
                <a:pos x="330" y="10"/>
              </a:cxn>
              <a:cxn ang="0">
                <a:pos x="339" y="1"/>
              </a:cxn>
              <a:cxn ang="0">
                <a:pos x="347" y="1"/>
              </a:cxn>
              <a:cxn ang="0">
                <a:pos x="356" y="10"/>
              </a:cxn>
              <a:cxn ang="0">
                <a:pos x="365" y="20"/>
              </a:cxn>
              <a:cxn ang="0">
                <a:pos x="374" y="23"/>
              </a:cxn>
              <a:cxn ang="0">
                <a:pos x="382" y="16"/>
              </a:cxn>
              <a:cxn ang="0">
                <a:pos x="391" y="5"/>
              </a:cxn>
              <a:cxn ang="0">
                <a:pos x="400" y="0"/>
              </a:cxn>
              <a:cxn ang="0">
                <a:pos x="408" y="5"/>
              </a:cxn>
              <a:cxn ang="0">
                <a:pos x="417" y="15"/>
              </a:cxn>
              <a:cxn ang="0">
                <a:pos x="426" y="23"/>
              </a:cxn>
              <a:cxn ang="0">
                <a:pos x="435" y="21"/>
              </a:cxn>
              <a:cxn ang="0">
                <a:pos x="443" y="11"/>
              </a:cxn>
            </a:cxnLst>
            <a:rect l="0" t="0" r="r" b="b"/>
            <a:pathLst>
              <a:path w="445" h="23">
                <a:moveTo>
                  <a:pt x="0" y="0"/>
                </a:moveTo>
                <a:lnTo>
                  <a:pt x="2" y="0"/>
                </a:lnTo>
                <a:lnTo>
                  <a:pt x="3" y="1"/>
                </a:lnTo>
                <a:lnTo>
                  <a:pt x="5" y="2"/>
                </a:lnTo>
                <a:lnTo>
                  <a:pt x="7" y="3"/>
                </a:lnTo>
                <a:lnTo>
                  <a:pt x="9" y="5"/>
                </a:lnTo>
                <a:lnTo>
                  <a:pt x="10" y="7"/>
                </a:lnTo>
                <a:lnTo>
                  <a:pt x="12" y="9"/>
                </a:lnTo>
                <a:lnTo>
                  <a:pt x="14" y="11"/>
                </a:lnTo>
                <a:lnTo>
                  <a:pt x="16" y="13"/>
                </a:lnTo>
                <a:lnTo>
                  <a:pt x="17" y="16"/>
                </a:lnTo>
                <a:lnTo>
                  <a:pt x="19" y="18"/>
                </a:lnTo>
                <a:lnTo>
                  <a:pt x="21" y="19"/>
                </a:lnTo>
                <a:lnTo>
                  <a:pt x="23" y="21"/>
                </a:lnTo>
                <a:lnTo>
                  <a:pt x="24" y="22"/>
                </a:lnTo>
                <a:lnTo>
                  <a:pt x="26" y="23"/>
                </a:lnTo>
                <a:lnTo>
                  <a:pt x="28" y="23"/>
                </a:lnTo>
                <a:lnTo>
                  <a:pt x="30" y="23"/>
                </a:lnTo>
                <a:lnTo>
                  <a:pt x="31" y="23"/>
                </a:lnTo>
                <a:lnTo>
                  <a:pt x="33" y="22"/>
                </a:lnTo>
                <a:lnTo>
                  <a:pt x="35" y="21"/>
                </a:lnTo>
                <a:lnTo>
                  <a:pt x="37" y="19"/>
                </a:lnTo>
                <a:lnTo>
                  <a:pt x="38" y="17"/>
                </a:lnTo>
                <a:lnTo>
                  <a:pt x="40" y="15"/>
                </a:lnTo>
                <a:lnTo>
                  <a:pt x="42" y="13"/>
                </a:lnTo>
                <a:lnTo>
                  <a:pt x="44" y="10"/>
                </a:lnTo>
                <a:lnTo>
                  <a:pt x="45" y="8"/>
                </a:lnTo>
                <a:lnTo>
                  <a:pt x="47" y="6"/>
                </a:lnTo>
                <a:lnTo>
                  <a:pt x="49" y="4"/>
                </a:lnTo>
                <a:lnTo>
                  <a:pt x="51" y="3"/>
                </a:lnTo>
                <a:lnTo>
                  <a:pt x="52" y="1"/>
                </a:lnTo>
                <a:lnTo>
                  <a:pt x="54" y="0"/>
                </a:lnTo>
                <a:lnTo>
                  <a:pt x="56" y="0"/>
                </a:lnTo>
                <a:lnTo>
                  <a:pt x="57" y="0"/>
                </a:lnTo>
                <a:lnTo>
                  <a:pt x="59" y="0"/>
                </a:lnTo>
                <a:lnTo>
                  <a:pt x="61" y="1"/>
                </a:lnTo>
                <a:lnTo>
                  <a:pt x="63" y="2"/>
                </a:lnTo>
                <a:lnTo>
                  <a:pt x="64" y="3"/>
                </a:lnTo>
                <a:lnTo>
                  <a:pt x="66" y="5"/>
                </a:lnTo>
                <a:lnTo>
                  <a:pt x="68" y="7"/>
                </a:lnTo>
                <a:lnTo>
                  <a:pt x="70" y="9"/>
                </a:lnTo>
                <a:lnTo>
                  <a:pt x="71" y="12"/>
                </a:lnTo>
                <a:lnTo>
                  <a:pt x="73" y="14"/>
                </a:lnTo>
                <a:lnTo>
                  <a:pt x="75" y="16"/>
                </a:lnTo>
                <a:lnTo>
                  <a:pt x="77" y="18"/>
                </a:lnTo>
                <a:lnTo>
                  <a:pt x="78" y="20"/>
                </a:lnTo>
                <a:lnTo>
                  <a:pt x="80" y="21"/>
                </a:lnTo>
                <a:lnTo>
                  <a:pt x="82" y="22"/>
                </a:lnTo>
                <a:lnTo>
                  <a:pt x="84" y="23"/>
                </a:lnTo>
                <a:lnTo>
                  <a:pt x="85" y="23"/>
                </a:lnTo>
                <a:lnTo>
                  <a:pt x="87" y="23"/>
                </a:lnTo>
                <a:lnTo>
                  <a:pt x="89" y="22"/>
                </a:lnTo>
                <a:lnTo>
                  <a:pt x="91" y="21"/>
                </a:lnTo>
                <a:lnTo>
                  <a:pt x="92" y="20"/>
                </a:lnTo>
                <a:lnTo>
                  <a:pt x="94" y="18"/>
                </a:lnTo>
                <a:lnTo>
                  <a:pt x="96" y="16"/>
                </a:lnTo>
                <a:lnTo>
                  <a:pt x="98" y="14"/>
                </a:lnTo>
                <a:lnTo>
                  <a:pt x="99" y="12"/>
                </a:lnTo>
                <a:lnTo>
                  <a:pt x="101" y="10"/>
                </a:lnTo>
                <a:lnTo>
                  <a:pt x="103" y="8"/>
                </a:lnTo>
                <a:lnTo>
                  <a:pt x="105" y="6"/>
                </a:lnTo>
                <a:lnTo>
                  <a:pt x="106" y="4"/>
                </a:lnTo>
                <a:lnTo>
                  <a:pt x="108" y="2"/>
                </a:lnTo>
                <a:lnTo>
                  <a:pt x="110" y="1"/>
                </a:lnTo>
                <a:lnTo>
                  <a:pt x="112" y="0"/>
                </a:lnTo>
                <a:lnTo>
                  <a:pt x="113" y="0"/>
                </a:lnTo>
                <a:lnTo>
                  <a:pt x="115" y="0"/>
                </a:lnTo>
                <a:lnTo>
                  <a:pt x="117" y="0"/>
                </a:lnTo>
                <a:lnTo>
                  <a:pt x="119" y="1"/>
                </a:lnTo>
                <a:lnTo>
                  <a:pt x="120" y="2"/>
                </a:lnTo>
                <a:lnTo>
                  <a:pt x="122" y="4"/>
                </a:lnTo>
                <a:lnTo>
                  <a:pt x="124" y="6"/>
                </a:lnTo>
                <a:lnTo>
                  <a:pt x="126" y="8"/>
                </a:lnTo>
                <a:lnTo>
                  <a:pt x="127" y="10"/>
                </a:lnTo>
                <a:lnTo>
                  <a:pt x="129" y="12"/>
                </a:lnTo>
                <a:lnTo>
                  <a:pt x="131" y="15"/>
                </a:lnTo>
                <a:lnTo>
                  <a:pt x="133" y="17"/>
                </a:lnTo>
                <a:lnTo>
                  <a:pt x="134" y="19"/>
                </a:lnTo>
                <a:lnTo>
                  <a:pt x="136" y="20"/>
                </a:lnTo>
                <a:lnTo>
                  <a:pt x="138" y="22"/>
                </a:lnTo>
                <a:lnTo>
                  <a:pt x="140" y="23"/>
                </a:lnTo>
                <a:lnTo>
                  <a:pt x="141" y="23"/>
                </a:lnTo>
                <a:lnTo>
                  <a:pt x="143" y="23"/>
                </a:lnTo>
                <a:lnTo>
                  <a:pt x="145" y="23"/>
                </a:lnTo>
                <a:lnTo>
                  <a:pt x="147" y="22"/>
                </a:lnTo>
                <a:lnTo>
                  <a:pt x="148" y="21"/>
                </a:lnTo>
                <a:lnTo>
                  <a:pt x="150" y="20"/>
                </a:lnTo>
                <a:lnTo>
                  <a:pt x="152" y="18"/>
                </a:lnTo>
                <a:lnTo>
                  <a:pt x="154" y="16"/>
                </a:lnTo>
                <a:lnTo>
                  <a:pt x="155" y="14"/>
                </a:lnTo>
                <a:lnTo>
                  <a:pt x="157" y="11"/>
                </a:lnTo>
                <a:lnTo>
                  <a:pt x="159" y="9"/>
                </a:lnTo>
                <a:lnTo>
                  <a:pt x="161" y="7"/>
                </a:lnTo>
                <a:lnTo>
                  <a:pt x="162" y="5"/>
                </a:lnTo>
                <a:lnTo>
                  <a:pt x="164" y="3"/>
                </a:lnTo>
                <a:lnTo>
                  <a:pt x="166" y="2"/>
                </a:lnTo>
                <a:lnTo>
                  <a:pt x="167" y="1"/>
                </a:lnTo>
                <a:lnTo>
                  <a:pt x="169" y="0"/>
                </a:lnTo>
                <a:lnTo>
                  <a:pt x="171" y="0"/>
                </a:lnTo>
                <a:lnTo>
                  <a:pt x="173" y="0"/>
                </a:lnTo>
                <a:lnTo>
                  <a:pt x="174" y="0"/>
                </a:lnTo>
                <a:lnTo>
                  <a:pt x="176" y="1"/>
                </a:lnTo>
                <a:lnTo>
                  <a:pt x="178" y="3"/>
                </a:lnTo>
                <a:lnTo>
                  <a:pt x="180" y="4"/>
                </a:lnTo>
                <a:lnTo>
                  <a:pt x="181" y="6"/>
                </a:lnTo>
                <a:lnTo>
                  <a:pt x="183" y="8"/>
                </a:lnTo>
                <a:lnTo>
                  <a:pt x="185" y="11"/>
                </a:lnTo>
                <a:lnTo>
                  <a:pt x="187" y="13"/>
                </a:lnTo>
                <a:lnTo>
                  <a:pt x="188" y="15"/>
                </a:lnTo>
                <a:lnTo>
                  <a:pt x="190" y="17"/>
                </a:lnTo>
                <a:lnTo>
                  <a:pt x="192" y="19"/>
                </a:lnTo>
                <a:lnTo>
                  <a:pt x="194" y="21"/>
                </a:lnTo>
                <a:lnTo>
                  <a:pt x="195" y="22"/>
                </a:lnTo>
                <a:lnTo>
                  <a:pt x="197" y="23"/>
                </a:lnTo>
                <a:lnTo>
                  <a:pt x="199" y="23"/>
                </a:lnTo>
                <a:lnTo>
                  <a:pt x="201" y="23"/>
                </a:lnTo>
                <a:lnTo>
                  <a:pt x="202" y="23"/>
                </a:lnTo>
                <a:lnTo>
                  <a:pt x="204" y="22"/>
                </a:lnTo>
                <a:lnTo>
                  <a:pt x="206" y="21"/>
                </a:lnTo>
                <a:lnTo>
                  <a:pt x="208" y="19"/>
                </a:lnTo>
                <a:lnTo>
                  <a:pt x="209" y="17"/>
                </a:lnTo>
                <a:lnTo>
                  <a:pt x="211" y="15"/>
                </a:lnTo>
                <a:lnTo>
                  <a:pt x="213" y="13"/>
                </a:lnTo>
                <a:lnTo>
                  <a:pt x="215" y="11"/>
                </a:lnTo>
                <a:lnTo>
                  <a:pt x="216" y="9"/>
                </a:lnTo>
                <a:lnTo>
                  <a:pt x="218" y="7"/>
                </a:lnTo>
                <a:lnTo>
                  <a:pt x="220" y="5"/>
                </a:lnTo>
                <a:lnTo>
                  <a:pt x="222" y="3"/>
                </a:lnTo>
                <a:lnTo>
                  <a:pt x="223" y="2"/>
                </a:lnTo>
                <a:lnTo>
                  <a:pt x="225" y="1"/>
                </a:lnTo>
                <a:lnTo>
                  <a:pt x="227" y="0"/>
                </a:lnTo>
                <a:lnTo>
                  <a:pt x="229" y="0"/>
                </a:lnTo>
                <a:lnTo>
                  <a:pt x="230" y="0"/>
                </a:lnTo>
                <a:lnTo>
                  <a:pt x="232" y="1"/>
                </a:lnTo>
                <a:lnTo>
                  <a:pt x="234" y="2"/>
                </a:lnTo>
                <a:lnTo>
                  <a:pt x="236" y="3"/>
                </a:lnTo>
                <a:lnTo>
                  <a:pt x="237" y="5"/>
                </a:lnTo>
                <a:lnTo>
                  <a:pt x="239" y="7"/>
                </a:lnTo>
                <a:lnTo>
                  <a:pt x="241" y="9"/>
                </a:lnTo>
                <a:lnTo>
                  <a:pt x="243" y="11"/>
                </a:lnTo>
                <a:lnTo>
                  <a:pt x="244" y="14"/>
                </a:lnTo>
                <a:lnTo>
                  <a:pt x="246" y="16"/>
                </a:lnTo>
                <a:lnTo>
                  <a:pt x="248" y="18"/>
                </a:lnTo>
                <a:lnTo>
                  <a:pt x="250" y="20"/>
                </a:lnTo>
                <a:lnTo>
                  <a:pt x="251" y="21"/>
                </a:lnTo>
                <a:lnTo>
                  <a:pt x="253" y="22"/>
                </a:lnTo>
                <a:lnTo>
                  <a:pt x="255" y="23"/>
                </a:lnTo>
                <a:lnTo>
                  <a:pt x="257" y="23"/>
                </a:lnTo>
                <a:lnTo>
                  <a:pt x="258" y="23"/>
                </a:lnTo>
                <a:lnTo>
                  <a:pt x="260" y="23"/>
                </a:lnTo>
                <a:lnTo>
                  <a:pt x="262" y="22"/>
                </a:lnTo>
                <a:lnTo>
                  <a:pt x="264" y="20"/>
                </a:lnTo>
                <a:lnTo>
                  <a:pt x="265" y="19"/>
                </a:lnTo>
                <a:lnTo>
                  <a:pt x="267" y="17"/>
                </a:lnTo>
                <a:lnTo>
                  <a:pt x="269" y="15"/>
                </a:lnTo>
                <a:lnTo>
                  <a:pt x="271" y="13"/>
                </a:lnTo>
                <a:lnTo>
                  <a:pt x="272" y="10"/>
                </a:lnTo>
                <a:lnTo>
                  <a:pt x="274" y="8"/>
                </a:lnTo>
                <a:lnTo>
                  <a:pt x="276" y="6"/>
                </a:lnTo>
                <a:lnTo>
                  <a:pt x="278" y="4"/>
                </a:lnTo>
                <a:lnTo>
                  <a:pt x="279" y="2"/>
                </a:lnTo>
                <a:lnTo>
                  <a:pt x="281" y="1"/>
                </a:lnTo>
                <a:lnTo>
                  <a:pt x="283" y="0"/>
                </a:lnTo>
                <a:lnTo>
                  <a:pt x="284" y="0"/>
                </a:lnTo>
                <a:lnTo>
                  <a:pt x="286" y="0"/>
                </a:lnTo>
                <a:lnTo>
                  <a:pt x="288" y="0"/>
                </a:lnTo>
                <a:lnTo>
                  <a:pt x="290" y="1"/>
                </a:lnTo>
                <a:lnTo>
                  <a:pt x="291" y="2"/>
                </a:lnTo>
                <a:lnTo>
                  <a:pt x="293" y="4"/>
                </a:lnTo>
                <a:lnTo>
                  <a:pt x="295" y="5"/>
                </a:lnTo>
                <a:lnTo>
                  <a:pt x="297" y="7"/>
                </a:lnTo>
                <a:lnTo>
                  <a:pt x="298" y="10"/>
                </a:lnTo>
                <a:lnTo>
                  <a:pt x="300" y="12"/>
                </a:lnTo>
                <a:lnTo>
                  <a:pt x="302" y="14"/>
                </a:lnTo>
                <a:lnTo>
                  <a:pt x="304" y="16"/>
                </a:lnTo>
                <a:lnTo>
                  <a:pt x="305" y="18"/>
                </a:lnTo>
                <a:lnTo>
                  <a:pt x="307" y="20"/>
                </a:lnTo>
                <a:lnTo>
                  <a:pt x="309" y="21"/>
                </a:lnTo>
                <a:lnTo>
                  <a:pt x="311" y="22"/>
                </a:lnTo>
                <a:lnTo>
                  <a:pt x="312" y="23"/>
                </a:lnTo>
                <a:lnTo>
                  <a:pt x="314" y="23"/>
                </a:lnTo>
                <a:lnTo>
                  <a:pt x="316" y="23"/>
                </a:lnTo>
                <a:lnTo>
                  <a:pt x="318" y="22"/>
                </a:lnTo>
                <a:lnTo>
                  <a:pt x="319" y="21"/>
                </a:lnTo>
                <a:lnTo>
                  <a:pt x="321" y="20"/>
                </a:lnTo>
                <a:lnTo>
                  <a:pt x="323" y="18"/>
                </a:lnTo>
                <a:lnTo>
                  <a:pt x="325" y="16"/>
                </a:lnTo>
                <a:lnTo>
                  <a:pt x="326" y="14"/>
                </a:lnTo>
                <a:lnTo>
                  <a:pt x="328" y="12"/>
                </a:lnTo>
                <a:lnTo>
                  <a:pt x="330" y="10"/>
                </a:lnTo>
                <a:lnTo>
                  <a:pt x="332" y="7"/>
                </a:lnTo>
                <a:lnTo>
                  <a:pt x="333" y="5"/>
                </a:lnTo>
                <a:lnTo>
                  <a:pt x="335" y="4"/>
                </a:lnTo>
                <a:lnTo>
                  <a:pt x="337" y="2"/>
                </a:lnTo>
                <a:lnTo>
                  <a:pt x="339" y="1"/>
                </a:lnTo>
                <a:lnTo>
                  <a:pt x="340" y="0"/>
                </a:lnTo>
                <a:lnTo>
                  <a:pt x="342" y="0"/>
                </a:lnTo>
                <a:lnTo>
                  <a:pt x="344" y="0"/>
                </a:lnTo>
                <a:lnTo>
                  <a:pt x="346" y="0"/>
                </a:lnTo>
                <a:lnTo>
                  <a:pt x="347" y="1"/>
                </a:lnTo>
                <a:lnTo>
                  <a:pt x="349" y="2"/>
                </a:lnTo>
                <a:lnTo>
                  <a:pt x="351" y="4"/>
                </a:lnTo>
                <a:lnTo>
                  <a:pt x="353" y="6"/>
                </a:lnTo>
                <a:lnTo>
                  <a:pt x="354" y="8"/>
                </a:lnTo>
                <a:lnTo>
                  <a:pt x="356" y="10"/>
                </a:lnTo>
                <a:lnTo>
                  <a:pt x="358" y="13"/>
                </a:lnTo>
                <a:lnTo>
                  <a:pt x="360" y="15"/>
                </a:lnTo>
                <a:lnTo>
                  <a:pt x="361" y="17"/>
                </a:lnTo>
                <a:lnTo>
                  <a:pt x="363" y="19"/>
                </a:lnTo>
                <a:lnTo>
                  <a:pt x="365" y="20"/>
                </a:lnTo>
                <a:lnTo>
                  <a:pt x="367" y="22"/>
                </a:lnTo>
                <a:lnTo>
                  <a:pt x="368" y="23"/>
                </a:lnTo>
                <a:lnTo>
                  <a:pt x="370" y="23"/>
                </a:lnTo>
                <a:lnTo>
                  <a:pt x="372" y="23"/>
                </a:lnTo>
                <a:lnTo>
                  <a:pt x="374" y="23"/>
                </a:lnTo>
                <a:lnTo>
                  <a:pt x="375" y="22"/>
                </a:lnTo>
                <a:lnTo>
                  <a:pt x="377" y="21"/>
                </a:lnTo>
                <a:lnTo>
                  <a:pt x="379" y="20"/>
                </a:lnTo>
                <a:lnTo>
                  <a:pt x="381" y="18"/>
                </a:lnTo>
                <a:lnTo>
                  <a:pt x="382" y="16"/>
                </a:lnTo>
                <a:lnTo>
                  <a:pt x="384" y="14"/>
                </a:lnTo>
                <a:lnTo>
                  <a:pt x="386" y="11"/>
                </a:lnTo>
                <a:lnTo>
                  <a:pt x="388" y="9"/>
                </a:lnTo>
                <a:lnTo>
                  <a:pt x="389" y="7"/>
                </a:lnTo>
                <a:lnTo>
                  <a:pt x="391" y="5"/>
                </a:lnTo>
                <a:lnTo>
                  <a:pt x="393" y="3"/>
                </a:lnTo>
                <a:lnTo>
                  <a:pt x="394" y="2"/>
                </a:lnTo>
                <a:lnTo>
                  <a:pt x="396" y="1"/>
                </a:lnTo>
                <a:lnTo>
                  <a:pt x="398" y="0"/>
                </a:lnTo>
                <a:lnTo>
                  <a:pt x="400" y="0"/>
                </a:lnTo>
                <a:lnTo>
                  <a:pt x="401" y="0"/>
                </a:lnTo>
                <a:lnTo>
                  <a:pt x="403" y="1"/>
                </a:lnTo>
                <a:lnTo>
                  <a:pt x="405" y="2"/>
                </a:lnTo>
                <a:lnTo>
                  <a:pt x="407" y="3"/>
                </a:lnTo>
                <a:lnTo>
                  <a:pt x="408" y="5"/>
                </a:lnTo>
                <a:lnTo>
                  <a:pt x="410" y="7"/>
                </a:lnTo>
                <a:lnTo>
                  <a:pt x="412" y="9"/>
                </a:lnTo>
                <a:lnTo>
                  <a:pt x="414" y="11"/>
                </a:lnTo>
                <a:lnTo>
                  <a:pt x="415" y="13"/>
                </a:lnTo>
                <a:lnTo>
                  <a:pt x="417" y="15"/>
                </a:lnTo>
                <a:lnTo>
                  <a:pt x="419" y="17"/>
                </a:lnTo>
                <a:lnTo>
                  <a:pt x="421" y="19"/>
                </a:lnTo>
                <a:lnTo>
                  <a:pt x="422" y="21"/>
                </a:lnTo>
                <a:lnTo>
                  <a:pt x="424" y="22"/>
                </a:lnTo>
                <a:lnTo>
                  <a:pt x="426" y="23"/>
                </a:lnTo>
                <a:lnTo>
                  <a:pt x="428" y="23"/>
                </a:lnTo>
                <a:lnTo>
                  <a:pt x="429" y="23"/>
                </a:lnTo>
                <a:lnTo>
                  <a:pt x="431" y="23"/>
                </a:lnTo>
                <a:lnTo>
                  <a:pt x="433" y="22"/>
                </a:lnTo>
                <a:lnTo>
                  <a:pt x="435" y="21"/>
                </a:lnTo>
                <a:lnTo>
                  <a:pt x="436" y="19"/>
                </a:lnTo>
                <a:lnTo>
                  <a:pt x="438" y="17"/>
                </a:lnTo>
                <a:lnTo>
                  <a:pt x="440" y="15"/>
                </a:lnTo>
                <a:lnTo>
                  <a:pt x="442" y="13"/>
                </a:lnTo>
                <a:lnTo>
                  <a:pt x="443" y="11"/>
                </a:lnTo>
                <a:lnTo>
                  <a:pt x="445" y="8"/>
                </a:lnTo>
              </a:path>
            </a:pathLst>
          </a:custGeom>
          <a:noFill/>
          <a:ln w="38100" cmpd="sng">
            <a:solidFill>
              <a:srgbClr val="1269B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 sz="1400" baseline="0"/>
          </a:p>
        </p:txBody>
      </p:sp>
    </p:spTree>
    <p:extLst>
      <p:ext uri="{BB962C8B-B14F-4D97-AF65-F5344CB8AC3E}">
        <p14:creationId xmlns:p14="http://schemas.microsoft.com/office/powerpoint/2010/main" val="2633908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146" name="Object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95369418"/>
              </p:ext>
            </p:extLst>
          </p:nvPr>
        </p:nvGraphicFramePr>
        <p:xfrm>
          <a:off x="1123560" y="2829650"/>
          <a:ext cx="2981760" cy="11266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515" name="Equation" r:id="rId4" imgW="2171520" imgH="812520" progId="Equation.3">
                  <p:embed/>
                </p:oleObj>
              </mc:Choice>
              <mc:Fallback>
                <p:oleObj name="Equation" r:id="rId4" imgW="2171520" imgH="812520" progId="Equation.3">
                  <p:embed/>
                  <p:pic>
                    <p:nvPicPr>
                      <p:cNvPr id="6146" name="Object 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23560" y="2829650"/>
                        <a:ext cx="2981760" cy="1126678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47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49508244"/>
              </p:ext>
            </p:extLst>
          </p:nvPr>
        </p:nvGraphicFramePr>
        <p:xfrm>
          <a:off x="1123560" y="4436305"/>
          <a:ext cx="5549666" cy="6846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516" name="Equation" r:id="rId6" imgW="3593880" imgH="431640" progId="Equation.3">
                  <p:embed/>
                </p:oleObj>
              </mc:Choice>
              <mc:Fallback>
                <p:oleObj name="Equation" r:id="rId6" imgW="3593880" imgH="431640" progId="Equation.3">
                  <p:embed/>
                  <p:pic>
                    <p:nvPicPr>
                      <p:cNvPr id="6147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23560" y="4436305"/>
                        <a:ext cx="5549666" cy="684616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53" name="AutoShape 36"/>
          <p:cNvSpPr>
            <a:spLocks noChangeArrowheads="1"/>
          </p:cNvSpPr>
          <p:nvPr/>
        </p:nvSpPr>
        <p:spPr bwMode="auto">
          <a:xfrm>
            <a:off x="1356158" y="1433833"/>
            <a:ext cx="1066800" cy="762000"/>
          </a:xfrm>
          <a:prstGeom prst="cube">
            <a:avLst>
              <a:gd name="adj" fmla="val 25000"/>
            </a:avLst>
          </a:prstGeom>
          <a:solidFill>
            <a:srgbClr val="DDDDDD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 b="0" baseline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54" name="AutoShape 37"/>
          <p:cNvSpPr>
            <a:spLocks noChangeArrowheads="1"/>
          </p:cNvSpPr>
          <p:nvPr/>
        </p:nvSpPr>
        <p:spPr bwMode="auto">
          <a:xfrm>
            <a:off x="3946958" y="1433833"/>
            <a:ext cx="1066800" cy="762000"/>
          </a:xfrm>
          <a:prstGeom prst="cube">
            <a:avLst>
              <a:gd name="adj" fmla="val 25000"/>
            </a:avLst>
          </a:prstGeom>
          <a:solidFill>
            <a:schemeClr val="accent2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de-CH" b="0" baseline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55" name="Line 38"/>
          <p:cNvSpPr>
            <a:spLocks noChangeShapeType="1"/>
          </p:cNvSpPr>
          <p:nvPr/>
        </p:nvSpPr>
        <p:spPr bwMode="auto">
          <a:xfrm>
            <a:off x="2499158" y="1814833"/>
            <a:ext cx="13716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arrow" w="med" len="med"/>
          </a:ln>
        </p:spPr>
        <p:txBody>
          <a:bodyPr/>
          <a:lstStyle/>
          <a:p>
            <a:endParaRPr lang="de-CH" b="0" baseline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56" name="Line 39"/>
          <p:cNvSpPr>
            <a:spLocks noChangeShapeType="1"/>
          </p:cNvSpPr>
          <p:nvPr/>
        </p:nvSpPr>
        <p:spPr bwMode="auto">
          <a:xfrm>
            <a:off x="5089958" y="1814833"/>
            <a:ext cx="13716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arrow" w="med" len="med"/>
          </a:ln>
        </p:spPr>
        <p:txBody>
          <a:bodyPr/>
          <a:lstStyle/>
          <a:p>
            <a:endParaRPr lang="de-CH" b="0" baseline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57" name="Text Box 40"/>
          <p:cNvSpPr txBox="1">
            <a:spLocks noChangeArrowheads="1"/>
          </p:cNvSpPr>
          <p:nvPr/>
        </p:nvSpPr>
        <p:spPr bwMode="auto">
          <a:xfrm>
            <a:off x="2880158" y="1357633"/>
            <a:ext cx="49885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de-CH" b="0" i="1" baseline="0" err="1">
                <a:latin typeface="Calibri" panose="020F0502020204030204" pitchFamily="34" charset="0"/>
                <a:cs typeface="Calibri" panose="020F0502020204030204" pitchFamily="34" charset="0"/>
              </a:rPr>
              <a:t>k</a:t>
            </a:r>
            <a:r>
              <a:rPr lang="de-CH" b="0" i="1" baseline="-25000" err="1">
                <a:latin typeface="Calibri" panose="020F0502020204030204" pitchFamily="34" charset="0"/>
                <a:cs typeface="Calibri" panose="020F0502020204030204" pitchFamily="34" charset="0"/>
              </a:rPr>
              <a:t>Mo</a:t>
            </a:r>
            <a:endParaRPr lang="en-US" b="0" i="1" baseline="-250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158" name="Text Box 41"/>
          <p:cNvSpPr txBox="1">
            <a:spLocks noChangeArrowheads="1"/>
          </p:cNvSpPr>
          <p:nvPr/>
        </p:nvSpPr>
        <p:spPr bwMode="auto">
          <a:xfrm>
            <a:off x="5470958" y="1357633"/>
            <a:ext cx="41575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de-CH" b="0" i="1" baseline="0" err="1">
                <a:latin typeface="Calibri" panose="020F0502020204030204" pitchFamily="34" charset="0"/>
                <a:cs typeface="Calibri" panose="020F0502020204030204" pitchFamily="34" charset="0"/>
              </a:rPr>
              <a:t>k</a:t>
            </a:r>
            <a:r>
              <a:rPr lang="de-CH" b="0" i="1" baseline="-25000" err="1">
                <a:latin typeface="Calibri" panose="020F0502020204030204" pitchFamily="34" charset="0"/>
                <a:cs typeface="Calibri" panose="020F0502020204030204" pitchFamily="34" charset="0"/>
              </a:rPr>
              <a:t>Tc</a:t>
            </a:r>
            <a:endParaRPr lang="en-US" b="0" i="1" baseline="-250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6148" name="Object 4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90304302"/>
              </p:ext>
            </p:extLst>
          </p:nvPr>
        </p:nvGraphicFramePr>
        <p:xfrm>
          <a:off x="4766370" y="3091838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517" name="Equation" r:id="rId8" imgW="113956" imgH="215801" progId="Equation.3">
                  <p:embed/>
                </p:oleObj>
              </mc:Choice>
              <mc:Fallback>
                <p:oleObj name="Equation" r:id="rId8" imgW="113956" imgH="215801" progId="Equation.3">
                  <p:embed/>
                  <p:pic>
                    <p:nvPicPr>
                      <p:cNvPr id="6148" name="Object 4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66370" y="3091838"/>
                        <a:ext cx="114300" cy="215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49" name="Object 4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74926691"/>
              </p:ext>
            </p:extLst>
          </p:nvPr>
        </p:nvGraphicFramePr>
        <p:xfrm>
          <a:off x="1421965" y="1665608"/>
          <a:ext cx="708025" cy="433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518" name="Equation" r:id="rId10" imgW="368280" imgH="228600" progId="Equation.3">
                  <p:embed/>
                </p:oleObj>
              </mc:Choice>
              <mc:Fallback>
                <p:oleObj name="Equation" r:id="rId10" imgW="368280" imgH="228600" progId="Equation.3">
                  <p:embed/>
                  <p:pic>
                    <p:nvPicPr>
                      <p:cNvPr id="6149" name="Object 4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21965" y="1665608"/>
                        <a:ext cx="708025" cy="4333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61" name="Rectangle 51"/>
          <p:cNvSpPr>
            <a:spLocks noChangeArrowheads="1"/>
          </p:cNvSpPr>
          <p:nvPr/>
        </p:nvSpPr>
        <p:spPr bwMode="auto">
          <a:xfrm>
            <a:off x="3895725" y="666721"/>
            <a:ext cx="18466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de-CH" baseline="0">
              <a:latin typeface="Calibri"/>
              <a:cs typeface="Calibri"/>
            </a:endParaRPr>
          </a:p>
        </p:txBody>
      </p:sp>
      <p:sp>
        <p:nvSpPr>
          <p:cNvPr id="6162" name="AutoShape 52"/>
          <p:cNvSpPr>
            <a:spLocks noChangeArrowheads="1"/>
          </p:cNvSpPr>
          <p:nvPr/>
        </p:nvSpPr>
        <p:spPr bwMode="auto">
          <a:xfrm>
            <a:off x="6537758" y="1357633"/>
            <a:ext cx="1066800" cy="762000"/>
          </a:xfrm>
          <a:prstGeom prst="cube">
            <a:avLst>
              <a:gd name="adj" fmla="val 25000"/>
            </a:avLst>
          </a:prstGeom>
          <a:solidFill>
            <a:srgbClr val="DDDDDD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 b="0" baseline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150" name="Object 5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61052798"/>
              </p:ext>
            </p:extLst>
          </p:nvPr>
        </p:nvGraphicFramePr>
        <p:xfrm>
          <a:off x="6597215" y="1587821"/>
          <a:ext cx="720725" cy="471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519" name="Equation" r:id="rId12" imgW="342720" imgH="228600" progId="Equation.3">
                  <p:embed/>
                </p:oleObj>
              </mc:Choice>
              <mc:Fallback>
                <p:oleObj name="Equation" r:id="rId12" imgW="342720" imgH="228600" progId="Equation.3">
                  <p:embed/>
                  <p:pic>
                    <p:nvPicPr>
                      <p:cNvPr id="6150" name="Object 5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97215" y="1587821"/>
                        <a:ext cx="720725" cy="4714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64" name="Text Box 55"/>
          <p:cNvSpPr txBox="1">
            <a:spLocks noChangeArrowheads="1"/>
          </p:cNvSpPr>
          <p:nvPr/>
        </p:nvSpPr>
        <p:spPr bwMode="auto">
          <a:xfrm>
            <a:off x="2575358" y="1814833"/>
            <a:ext cx="122341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de-CH" sz="1800" b="0" baseline="0">
                <a:latin typeface="Calibri" panose="020F0502020204030204" pitchFamily="34" charset="0"/>
                <a:cs typeface="Calibri" panose="020F0502020204030204" pitchFamily="34" charset="0"/>
              </a:rPr>
              <a:t>2.90</a:t>
            </a:r>
            <a:r>
              <a:rPr lang="de-CH" sz="1800" b="0" baseline="0">
                <a:latin typeface="Calibri" panose="020F0502020204030204" pitchFamily="34" charset="0"/>
                <a:cs typeface="Calibri" panose="020F0502020204030204" pitchFamily="34" charset="0"/>
                <a:sym typeface="Symbol" pitchFamily="18" charset="2"/>
              </a:rPr>
              <a:t>10</a:t>
            </a:r>
            <a:r>
              <a:rPr lang="de-CH" sz="1800" b="0" baseline="30000">
                <a:latin typeface="Calibri" panose="020F0502020204030204" pitchFamily="34" charset="0"/>
                <a:cs typeface="Calibri" panose="020F0502020204030204" pitchFamily="34" charset="0"/>
                <a:sym typeface="Symbol" pitchFamily="18" charset="2"/>
              </a:rPr>
              <a:t>-6</a:t>
            </a:r>
            <a:r>
              <a:rPr lang="de-CH" sz="1800" b="0" baseline="0">
                <a:latin typeface="Calibri" panose="020F0502020204030204" pitchFamily="34" charset="0"/>
                <a:cs typeface="Calibri" panose="020F0502020204030204" pitchFamily="34" charset="0"/>
                <a:sym typeface="Symbol" pitchFamily="18" charset="2"/>
              </a:rPr>
              <a:t>s</a:t>
            </a:r>
            <a:r>
              <a:rPr lang="de-CH" sz="1800" b="0" baseline="30000">
                <a:latin typeface="Calibri" panose="020F0502020204030204" pitchFamily="34" charset="0"/>
                <a:cs typeface="Calibri" panose="020F0502020204030204" pitchFamily="34" charset="0"/>
                <a:sym typeface="Symbol" pitchFamily="18" charset="2"/>
              </a:rPr>
              <a:t>-1</a:t>
            </a:r>
          </a:p>
        </p:txBody>
      </p:sp>
      <p:sp>
        <p:nvSpPr>
          <p:cNvPr id="6165" name="Text Box 56"/>
          <p:cNvSpPr txBox="1">
            <a:spLocks noChangeArrowheads="1"/>
          </p:cNvSpPr>
          <p:nvPr/>
        </p:nvSpPr>
        <p:spPr bwMode="auto">
          <a:xfrm>
            <a:off x="5166158" y="1814833"/>
            <a:ext cx="122341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de-CH" sz="1800" b="0" baseline="0">
                <a:latin typeface="Calibri" panose="020F0502020204030204" pitchFamily="34" charset="0"/>
                <a:cs typeface="Calibri" panose="020F0502020204030204" pitchFamily="34" charset="0"/>
              </a:rPr>
              <a:t>3.20</a:t>
            </a:r>
            <a:r>
              <a:rPr lang="de-CH" sz="1800" b="0" baseline="0">
                <a:latin typeface="Calibri" panose="020F0502020204030204" pitchFamily="34" charset="0"/>
                <a:cs typeface="Calibri" panose="020F0502020204030204" pitchFamily="34" charset="0"/>
                <a:sym typeface="Symbol" pitchFamily="18" charset="2"/>
              </a:rPr>
              <a:t>10</a:t>
            </a:r>
            <a:r>
              <a:rPr lang="de-CH" sz="1800" b="0" baseline="30000">
                <a:latin typeface="Calibri" panose="020F0502020204030204" pitchFamily="34" charset="0"/>
                <a:cs typeface="Calibri" panose="020F0502020204030204" pitchFamily="34" charset="0"/>
                <a:sym typeface="Symbol" pitchFamily="18" charset="2"/>
              </a:rPr>
              <a:t>-5</a:t>
            </a:r>
            <a:r>
              <a:rPr lang="de-CH" sz="1800" b="0" baseline="0">
                <a:latin typeface="Calibri" panose="020F0502020204030204" pitchFamily="34" charset="0"/>
                <a:cs typeface="Calibri" panose="020F0502020204030204" pitchFamily="34" charset="0"/>
                <a:sym typeface="Symbol" pitchFamily="18" charset="2"/>
              </a:rPr>
              <a:t>s</a:t>
            </a:r>
            <a:r>
              <a:rPr lang="de-CH" sz="1800" b="0" baseline="30000">
                <a:latin typeface="Calibri" panose="020F0502020204030204" pitchFamily="34" charset="0"/>
                <a:cs typeface="Calibri" panose="020F0502020204030204" pitchFamily="34" charset="0"/>
                <a:sym typeface="Symbol" pitchFamily="18" charset="2"/>
              </a:rPr>
              <a:t>-1</a:t>
            </a:r>
          </a:p>
        </p:txBody>
      </p:sp>
      <p:graphicFrame>
        <p:nvGraphicFramePr>
          <p:cNvPr id="6151" name="Object 6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11051711"/>
              </p:ext>
            </p:extLst>
          </p:nvPr>
        </p:nvGraphicFramePr>
        <p:xfrm>
          <a:off x="4058802" y="1638621"/>
          <a:ext cx="701675" cy="46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520" name="Equation" r:id="rId14" imgW="355320" imgH="241200" progId="Equation.3">
                  <p:embed/>
                </p:oleObj>
              </mc:Choice>
              <mc:Fallback>
                <p:oleObj name="Equation" r:id="rId14" imgW="355320" imgH="241200" progId="Equation.3">
                  <p:embed/>
                  <p:pic>
                    <p:nvPicPr>
                      <p:cNvPr id="6151" name="Object 6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58802" y="1638621"/>
                        <a:ext cx="701675" cy="4667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Technetium </a:t>
            </a:r>
            <a:r>
              <a:rPr lang="en-GB">
                <a:cs typeface="Calibri"/>
              </a:rPr>
              <a:t>generator</a:t>
            </a:r>
            <a:endParaRPr lang="en-US">
              <a:cs typeface="Calibri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65198" y="2451698"/>
            <a:ext cx="20993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baseline="0" err="1">
                <a:latin typeface="Calibri"/>
              </a:rPr>
              <a:t>Kinetic</a:t>
            </a:r>
            <a:r>
              <a:rPr lang="de-CH" baseline="0">
                <a:latin typeface="Calibri"/>
              </a:rPr>
              <a:t> </a:t>
            </a:r>
            <a:r>
              <a:rPr lang="de-CH" baseline="0" err="1">
                <a:latin typeface="Calibri"/>
              </a:rPr>
              <a:t>equations</a:t>
            </a:r>
            <a:r>
              <a:rPr lang="de-CH" baseline="0">
                <a:latin typeface="Calibri"/>
              </a:rPr>
              <a:t>: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965198" y="4123978"/>
            <a:ext cx="1141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baseline="0">
                <a:latin typeface="Calibri"/>
              </a:rPr>
              <a:t>Solution: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965198" y="5286555"/>
            <a:ext cx="2224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baseline="0" err="1">
                <a:latin typeface="Calibri"/>
              </a:rPr>
              <a:t>Radioactivity</a:t>
            </a:r>
            <a:r>
              <a:rPr lang="de-CH" baseline="0">
                <a:latin typeface="Calibri"/>
              </a:rPr>
              <a:t> </a:t>
            </a:r>
            <a:r>
              <a:rPr lang="de-CH" baseline="0" err="1">
                <a:latin typeface="Calibri"/>
              </a:rPr>
              <a:t>of</a:t>
            </a:r>
            <a:r>
              <a:rPr lang="de-CH" baseline="0">
                <a:latin typeface="Calibri"/>
              </a:rPr>
              <a:t> </a:t>
            </a:r>
            <a:r>
              <a:rPr lang="de-CH" baseline="30000">
                <a:latin typeface="Calibri"/>
              </a:rPr>
              <a:t>99m</a:t>
            </a:r>
            <a:r>
              <a:rPr lang="de-CH" baseline="0">
                <a:latin typeface="Calibri"/>
              </a:rPr>
              <a:t>Tc: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98089232"/>
              </p:ext>
            </p:extLst>
          </p:nvPr>
        </p:nvGraphicFramePr>
        <p:xfrm>
          <a:off x="1123560" y="5665176"/>
          <a:ext cx="6218478" cy="613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521" name="Equation" r:id="rId16" imgW="4495680" imgH="431640" progId="Equation.3">
                  <p:embed/>
                </p:oleObj>
              </mc:Choice>
              <mc:Fallback>
                <p:oleObj name="Equation" r:id="rId16" imgW="4495680" imgH="431640" progId="Equation.3">
                  <p:embed/>
                  <p:pic>
                    <p:nvPicPr>
                      <p:cNvPr id="4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23560" y="5665176"/>
                        <a:ext cx="6218478" cy="6132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Slide Number Placeholder 4">
            <a:extLst>
              <a:ext uri="{FF2B5EF4-FFF2-40B4-BE49-F238E27FC236}">
                <a16:creationId xmlns:a16="http://schemas.microsoft.com/office/drawing/2014/main" id="{04AFE7F3-CA30-AB48-888A-346C1C1DF5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6579" y="6418070"/>
            <a:ext cx="396836" cy="365125"/>
          </a:xfrm>
        </p:spPr>
        <p:txBody>
          <a:bodyPr/>
          <a:lstStyle/>
          <a:p>
            <a:fld id="{79594931-7310-8546-9CE2-0B8C244628BE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25" name="AutoShape 10">
            <a:hlinkClick r:id="rId18" action="ppaction://hlinksldjump" highlightClick="1"/>
            <a:extLst>
              <a:ext uri="{FF2B5EF4-FFF2-40B4-BE49-F238E27FC236}">
                <a16:creationId xmlns:a16="http://schemas.microsoft.com/office/drawing/2014/main" id="{9880F5CB-678B-F44A-ABCF-F14EA030FF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34940" y="6309320"/>
            <a:ext cx="360114" cy="360114"/>
          </a:xfrm>
          <a:prstGeom prst="actionButtonHome">
            <a:avLst/>
          </a:prstGeom>
          <a:solidFill>
            <a:srgbClr val="BFBFBF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82602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9" name="Rectangle 2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de-CH"/>
          </a:p>
        </p:txBody>
      </p:sp>
      <p:graphicFrame>
        <p:nvGraphicFramePr>
          <p:cNvPr id="7171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52712416"/>
              </p:ext>
            </p:extLst>
          </p:nvPr>
        </p:nvGraphicFramePr>
        <p:xfrm>
          <a:off x="1724226" y="1795950"/>
          <a:ext cx="6815015" cy="40931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7361" name="Chart" r:id="rId4" imgW="3695700" imgH="2219350" progId="Excel.Sheet.8">
                  <p:embed/>
                </p:oleObj>
              </mc:Choice>
              <mc:Fallback>
                <p:oleObj name="Chart" r:id="rId4" imgW="3695700" imgH="2219350" progId="Excel.Sheet.8">
                  <p:embed/>
                  <p:pic>
                    <p:nvPicPr>
                      <p:cNvPr id="7171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24226" y="1795950"/>
                        <a:ext cx="6815015" cy="409316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8099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31"/>
          <p:cNvGrpSpPr>
            <a:grpSpLocks/>
          </p:cNvGrpSpPr>
          <p:nvPr/>
        </p:nvGrpSpPr>
        <p:grpSpPr bwMode="auto">
          <a:xfrm>
            <a:off x="611560" y="3133746"/>
            <a:ext cx="1294642" cy="995473"/>
            <a:chOff x="-56" y="1745"/>
            <a:chExt cx="948" cy="784"/>
          </a:xfrm>
        </p:grpSpPr>
        <p:graphicFrame>
          <p:nvGraphicFramePr>
            <p:cNvPr id="7172" name="Object 26"/>
            <p:cNvGraphicFramePr>
              <a:graphicFrameLocks noChangeAspect="1"/>
            </p:cNvGraphicFramePr>
            <p:nvPr>
              <p:extLst/>
            </p:nvPr>
          </p:nvGraphicFramePr>
          <p:xfrm>
            <a:off x="-56" y="1745"/>
            <a:ext cx="928" cy="4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7362" name="Equation" r:id="rId6" imgW="722160" imgH="301680" progId="Equation.3">
                    <p:embed/>
                  </p:oleObj>
                </mc:Choice>
                <mc:Fallback>
                  <p:oleObj name="Equation" r:id="rId6" imgW="722160" imgH="301680" progId="Equation.3">
                    <p:embed/>
                    <p:pic>
                      <p:nvPicPr>
                        <p:cNvPr id="7172" name="Object 2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-56" y="1745"/>
                          <a:ext cx="928" cy="4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173" name="Object 28"/>
            <p:cNvGraphicFramePr>
              <a:graphicFrameLocks noChangeAspect="1"/>
            </p:cNvGraphicFramePr>
            <p:nvPr>
              <p:extLst/>
            </p:nvPr>
          </p:nvGraphicFramePr>
          <p:xfrm>
            <a:off x="-41" y="2129"/>
            <a:ext cx="933" cy="4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7363" name="Equation" r:id="rId8" imgW="722160" imgH="301680" progId="Equation.3">
                    <p:embed/>
                  </p:oleObj>
                </mc:Choice>
                <mc:Fallback>
                  <p:oleObj name="Equation" r:id="rId8" imgW="722160" imgH="301680" progId="Equation.3">
                    <p:embed/>
                    <p:pic>
                      <p:nvPicPr>
                        <p:cNvPr id="7173" name="Object 2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-41" y="2129"/>
                          <a:ext cx="933" cy="4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188" name="Line 30"/>
            <p:cNvSpPr>
              <a:spLocks noChangeShapeType="1"/>
            </p:cNvSpPr>
            <p:nvPr/>
          </p:nvSpPr>
          <p:spPr bwMode="auto">
            <a:xfrm flipV="1">
              <a:off x="-33" y="2130"/>
              <a:ext cx="81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de-CH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7183" name="Text Box 32"/>
          <p:cNvSpPr txBox="1">
            <a:spLocks noChangeArrowheads="1"/>
          </p:cNvSpPr>
          <p:nvPr/>
        </p:nvSpPr>
        <p:spPr bwMode="auto">
          <a:xfrm>
            <a:off x="4616408" y="5609549"/>
            <a:ext cx="1175660" cy="4328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de-CH" sz="2000">
                <a:latin typeface="Calibri" panose="020F0502020204030204" pitchFamily="34" charset="0"/>
                <a:cs typeface="Calibri" panose="020F0502020204030204" pitchFamily="34" charset="0"/>
              </a:rPr>
              <a:t>Time (h)</a:t>
            </a:r>
            <a:endParaRPr lang="en-US" sz="20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Technetium </a:t>
            </a:r>
            <a:r>
              <a:rPr lang="en-GB">
                <a:cs typeface="Calibri"/>
              </a:rPr>
              <a:t>generator</a:t>
            </a:r>
            <a:endParaRPr lang="en-US"/>
          </a:p>
        </p:txBody>
      </p:sp>
      <p:sp>
        <p:nvSpPr>
          <p:cNvPr id="18" name="Slide Number Placeholder 4">
            <a:extLst>
              <a:ext uri="{FF2B5EF4-FFF2-40B4-BE49-F238E27FC236}">
                <a16:creationId xmlns:a16="http://schemas.microsoft.com/office/drawing/2014/main" id="{C05207AB-DAF6-2445-943E-0648E7D46C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6579" y="6418070"/>
            <a:ext cx="396836" cy="365125"/>
          </a:xfrm>
        </p:spPr>
        <p:txBody>
          <a:bodyPr/>
          <a:lstStyle/>
          <a:p>
            <a:fld id="{79594931-7310-8546-9CE2-0B8C244628BE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854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10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315660" y="1865276"/>
            <a:ext cx="3972650" cy="390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0" name="Title 1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Positron Emission Tomography</a:t>
            </a:r>
          </a:p>
        </p:txBody>
      </p: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65723FD4-43FF-514A-89D3-5596808959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6579" y="6418070"/>
            <a:ext cx="396836" cy="365125"/>
          </a:xfrm>
        </p:spPr>
        <p:txBody>
          <a:bodyPr/>
          <a:lstStyle/>
          <a:p>
            <a:fld id="{79594931-7310-8546-9CE2-0B8C244628BE}" type="slidenum">
              <a:rPr lang="en-US" smtClean="0"/>
              <a:pPr/>
              <a:t>3</a:t>
            </a:fld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D9E845A-9E86-AA42-96CD-640B571676DF}"/>
              </a:ext>
            </a:extLst>
          </p:cNvPr>
          <p:cNvGrpSpPr/>
          <p:nvPr/>
        </p:nvGrpSpPr>
        <p:grpSpPr>
          <a:xfrm>
            <a:off x="707601" y="1854405"/>
            <a:ext cx="4062608" cy="3858178"/>
            <a:chOff x="3921181" y="1169422"/>
            <a:chExt cx="3729425" cy="3541759"/>
          </a:xfrm>
        </p:grpSpPr>
        <p:sp>
          <p:nvSpPr>
            <p:cNvPr id="10" name="Oval 5">
              <a:extLst>
                <a:ext uri="{FF2B5EF4-FFF2-40B4-BE49-F238E27FC236}">
                  <a16:creationId xmlns:a16="http://schemas.microsoft.com/office/drawing/2014/main" id="{CDBB0DD0-0F8B-3B40-A94C-0393D1A895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21181" y="2987768"/>
              <a:ext cx="308535" cy="292104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50000">
                  <a:srgbClr val="1269B0"/>
                </a:gs>
              </a:gsLst>
              <a:path path="shape">
                <a:fillToRect l="50000" t="50000" r="50000" b="50000"/>
              </a:path>
              <a:tileRect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400" baseline="0" dirty="0"/>
            </a:p>
          </p:txBody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93F1616C-FAFD-BA4C-A3FB-3E8AE8E782A7}"/>
                </a:ext>
              </a:extLst>
            </p:cNvPr>
            <p:cNvSpPr>
              <a:spLocks/>
            </p:cNvSpPr>
            <p:nvPr/>
          </p:nvSpPr>
          <p:spPr bwMode="auto">
            <a:xfrm>
              <a:off x="4178598" y="2544136"/>
              <a:ext cx="1858511" cy="693747"/>
            </a:xfrm>
            <a:custGeom>
              <a:avLst/>
              <a:gdLst/>
              <a:ahLst/>
              <a:cxnLst>
                <a:cxn ang="0">
                  <a:pos x="0" y="390"/>
                </a:cxn>
                <a:cxn ang="0">
                  <a:pos x="240" y="390"/>
                </a:cxn>
                <a:cxn ang="0">
                  <a:pos x="474" y="228"/>
                </a:cxn>
                <a:cxn ang="0">
                  <a:pos x="360" y="0"/>
                </a:cxn>
                <a:cxn ang="0">
                  <a:pos x="642" y="162"/>
                </a:cxn>
                <a:cxn ang="0">
                  <a:pos x="594" y="456"/>
                </a:cxn>
                <a:cxn ang="0">
                  <a:pos x="834" y="342"/>
                </a:cxn>
                <a:cxn ang="0">
                  <a:pos x="960" y="78"/>
                </a:cxn>
                <a:cxn ang="0">
                  <a:pos x="1224" y="330"/>
                </a:cxn>
                <a:cxn ang="0">
                  <a:pos x="1530" y="264"/>
                </a:cxn>
              </a:cxnLst>
              <a:rect l="0" t="0" r="r" b="b"/>
              <a:pathLst>
                <a:path w="1530" h="456">
                  <a:moveTo>
                    <a:pt x="0" y="390"/>
                  </a:moveTo>
                  <a:lnTo>
                    <a:pt x="240" y="390"/>
                  </a:lnTo>
                  <a:lnTo>
                    <a:pt x="474" y="228"/>
                  </a:lnTo>
                  <a:lnTo>
                    <a:pt x="360" y="0"/>
                  </a:lnTo>
                  <a:lnTo>
                    <a:pt x="642" y="162"/>
                  </a:lnTo>
                  <a:lnTo>
                    <a:pt x="594" y="456"/>
                  </a:lnTo>
                  <a:lnTo>
                    <a:pt x="834" y="342"/>
                  </a:lnTo>
                  <a:lnTo>
                    <a:pt x="960" y="78"/>
                  </a:lnTo>
                  <a:lnTo>
                    <a:pt x="1224" y="330"/>
                  </a:lnTo>
                  <a:lnTo>
                    <a:pt x="1530" y="264"/>
                  </a:lnTo>
                </a:path>
              </a:pathLst>
            </a:custGeom>
            <a:noFill/>
            <a:ln w="19050" cmpd="sng">
              <a:solidFill>
                <a:srgbClr val="1269B0"/>
              </a:solidFill>
              <a:round/>
              <a:headEnd type="none" w="med" len="med"/>
              <a:tailEnd type="arrow" w="med" len="med"/>
            </a:ln>
            <a:effectLst/>
          </p:spPr>
          <p:txBody>
            <a:bodyPr/>
            <a:lstStyle/>
            <a:p>
              <a:endParaRPr lang="en-US" sz="1400" baseline="0" dirty="0"/>
            </a:p>
          </p:txBody>
        </p:sp>
        <p:sp>
          <p:nvSpPr>
            <p:cNvPr id="14" name="Line 7">
              <a:extLst>
                <a:ext uri="{FF2B5EF4-FFF2-40B4-BE49-F238E27FC236}">
                  <a16:creationId xmlns:a16="http://schemas.microsoft.com/office/drawing/2014/main" id="{9896BA9D-5638-384C-9355-6C1E45A4266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022503" y="2854497"/>
              <a:ext cx="334093" cy="91282"/>
            </a:xfrm>
            <a:prstGeom prst="line">
              <a:avLst/>
            </a:prstGeom>
            <a:noFill/>
            <a:ln w="19050">
              <a:solidFill>
                <a:srgbClr val="1269B0"/>
              </a:solidFill>
              <a:round/>
              <a:headEnd/>
              <a:tailEnd type="arrow" w="med" len="med"/>
            </a:ln>
            <a:effectLst/>
          </p:spPr>
          <p:txBody>
            <a:bodyPr/>
            <a:lstStyle/>
            <a:p>
              <a:endParaRPr lang="en-US" sz="1400" baseline="0" dirty="0"/>
            </a:p>
          </p:txBody>
        </p:sp>
        <p:sp>
          <p:nvSpPr>
            <p:cNvPr id="15" name="Text Box 11">
              <a:extLst>
                <a:ext uri="{FF2B5EF4-FFF2-40B4-BE49-F238E27FC236}">
                  <a16:creationId xmlns:a16="http://schemas.microsoft.com/office/drawing/2014/main" id="{4BF3CC90-28AF-BE44-B064-5A36C3D9DD9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93936" y="2671979"/>
              <a:ext cx="774195" cy="48859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 eaLnBrk="0" hangingPunct="0"/>
              <a:r>
                <a:rPr lang="en-US" sz="1400" baseline="0" dirty="0">
                  <a:solidFill>
                    <a:srgbClr val="1269B0"/>
                  </a:solidFill>
                  <a:latin typeface="Calibri" pitchFamily="34" charset="0"/>
                </a:rPr>
                <a:t>e</a:t>
              </a:r>
              <a:r>
                <a:rPr lang="en-US" sz="1400" baseline="30000" dirty="0">
                  <a:solidFill>
                    <a:srgbClr val="1269B0"/>
                  </a:solidFill>
                  <a:latin typeface="Calibri" pitchFamily="34" charset="0"/>
                </a:rPr>
                <a:t>-</a:t>
              </a:r>
            </a:p>
          </p:txBody>
        </p:sp>
        <p:sp>
          <p:nvSpPr>
            <p:cNvPr id="16" name="Text Box 12">
              <a:extLst>
                <a:ext uri="{FF2B5EF4-FFF2-40B4-BE49-F238E27FC236}">
                  <a16:creationId xmlns:a16="http://schemas.microsoft.com/office/drawing/2014/main" id="{F623CEEA-22BA-D340-B4CF-8B28B1CDF4F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63952" y="3888251"/>
              <a:ext cx="1286654" cy="3672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2000" b="1" baseline="0" dirty="0">
                  <a:solidFill>
                    <a:srgbClr val="1269B0"/>
                  </a:solidFill>
                  <a:latin typeface="Symbol" pitchFamily="18" charset="2"/>
                </a:rPr>
                <a:t>g</a:t>
              </a:r>
              <a:r>
                <a:rPr lang="en-US" sz="2000" b="1" baseline="0" dirty="0">
                  <a:solidFill>
                    <a:srgbClr val="1269B0"/>
                  </a:solidFill>
                </a:rPr>
                <a:t>(511 </a:t>
              </a:r>
              <a:r>
                <a:rPr lang="en-US" sz="2000" b="1" baseline="0" dirty="0" err="1">
                  <a:solidFill>
                    <a:srgbClr val="1269B0"/>
                  </a:solidFill>
                </a:rPr>
                <a:t>keV</a:t>
              </a:r>
              <a:r>
                <a:rPr lang="en-US" sz="2000" b="1" baseline="0" dirty="0">
                  <a:solidFill>
                    <a:srgbClr val="1269B0"/>
                  </a:solidFill>
                </a:rPr>
                <a:t>)</a:t>
              </a:r>
            </a:p>
          </p:txBody>
        </p:sp>
        <p:sp>
          <p:nvSpPr>
            <p:cNvPr id="17" name="Text Box 13">
              <a:extLst>
                <a:ext uri="{FF2B5EF4-FFF2-40B4-BE49-F238E27FC236}">
                  <a16:creationId xmlns:a16="http://schemas.microsoft.com/office/drawing/2014/main" id="{1B78930E-7504-AD44-A042-F42E160419A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881979" y="1569677"/>
              <a:ext cx="1286654" cy="3672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2000" b="1" baseline="0">
                  <a:solidFill>
                    <a:srgbClr val="1269B0"/>
                  </a:solidFill>
                  <a:latin typeface="Symbol" pitchFamily="18" charset="2"/>
                </a:rPr>
                <a:t>g</a:t>
              </a:r>
              <a:r>
                <a:rPr lang="en-US" sz="2000" b="1" baseline="0">
                  <a:solidFill>
                    <a:srgbClr val="1269B0"/>
                  </a:solidFill>
                </a:rPr>
                <a:t>(511 </a:t>
              </a:r>
              <a:r>
                <a:rPr lang="en-US" sz="2000" b="1" baseline="0" err="1">
                  <a:solidFill>
                    <a:srgbClr val="1269B0"/>
                  </a:solidFill>
                </a:rPr>
                <a:t>keV</a:t>
              </a:r>
              <a:r>
                <a:rPr lang="en-US" sz="2000" b="1" baseline="0">
                  <a:solidFill>
                    <a:srgbClr val="1269B0"/>
                  </a:solidFill>
                </a:rPr>
                <a:t>)</a:t>
              </a:r>
            </a:p>
          </p:txBody>
        </p:sp>
        <p:sp>
          <p:nvSpPr>
            <p:cNvPr id="18" name="Arc 14">
              <a:extLst>
                <a:ext uri="{FF2B5EF4-FFF2-40B4-BE49-F238E27FC236}">
                  <a16:creationId xmlns:a16="http://schemas.microsoft.com/office/drawing/2014/main" id="{0A4F8F4F-B4D5-6D4E-9CB6-171E2DFB003B}"/>
                </a:ext>
              </a:extLst>
            </p:cNvPr>
            <p:cNvSpPr>
              <a:spLocks/>
            </p:cNvSpPr>
            <p:nvPr/>
          </p:nvSpPr>
          <p:spPr bwMode="auto">
            <a:xfrm rot="20938320">
              <a:off x="6029806" y="2525880"/>
              <a:ext cx="297580" cy="699223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43117"/>
                <a:gd name="T2" fmla="*/ 1894 w 21600"/>
                <a:gd name="T3" fmla="*/ 43117 h 43117"/>
                <a:gd name="T4" fmla="*/ 0 w 21600"/>
                <a:gd name="T5" fmla="*/ 21600 h 43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43117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cubicBezTo>
                    <a:pt x="21600" y="32795"/>
                    <a:pt x="13046" y="42135"/>
                    <a:pt x="1893" y="43116"/>
                  </a:cubicBezTo>
                </a:path>
                <a:path w="21600" h="43117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cubicBezTo>
                    <a:pt x="21600" y="32795"/>
                    <a:pt x="13046" y="42135"/>
                    <a:pt x="1893" y="43116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9525">
              <a:solidFill>
                <a:srgbClr val="1269B0"/>
              </a:solidFill>
              <a:prstDash val="sysDot"/>
              <a:round/>
              <a:headEnd/>
              <a:tailEnd type="arrow" w="med" len="med"/>
            </a:ln>
            <a:effectLst/>
          </p:spPr>
          <p:txBody>
            <a:bodyPr wrap="none" anchor="ctr"/>
            <a:lstStyle/>
            <a:p>
              <a:endParaRPr lang="en-US" sz="1400" baseline="0"/>
            </a:p>
          </p:txBody>
        </p:sp>
        <p:sp>
          <p:nvSpPr>
            <p:cNvPr id="25" name="Freeform 22">
              <a:extLst>
                <a:ext uri="{FF2B5EF4-FFF2-40B4-BE49-F238E27FC236}">
                  <a16:creationId xmlns:a16="http://schemas.microsoft.com/office/drawing/2014/main" id="{0943E4E1-DEAC-EC42-92CC-1B06E4AD25D7}"/>
                </a:ext>
              </a:extLst>
            </p:cNvPr>
            <p:cNvSpPr>
              <a:spLocks/>
            </p:cNvSpPr>
            <p:nvPr/>
          </p:nvSpPr>
          <p:spPr bwMode="auto">
            <a:xfrm rot="4620948">
              <a:off x="5332408" y="3785578"/>
              <a:ext cx="1750797" cy="100410"/>
            </a:xfrm>
            <a:custGeom>
              <a:avLst/>
              <a:gdLst/>
              <a:ahLst/>
              <a:cxnLst>
                <a:cxn ang="0">
                  <a:pos x="7" y="3"/>
                </a:cxn>
                <a:cxn ang="0">
                  <a:pos x="16" y="13"/>
                </a:cxn>
                <a:cxn ang="0">
                  <a:pos x="24" y="22"/>
                </a:cxn>
                <a:cxn ang="0">
                  <a:pos x="33" y="22"/>
                </a:cxn>
                <a:cxn ang="0">
                  <a:pos x="42" y="13"/>
                </a:cxn>
                <a:cxn ang="0">
                  <a:pos x="51" y="3"/>
                </a:cxn>
                <a:cxn ang="0">
                  <a:pos x="59" y="0"/>
                </a:cxn>
                <a:cxn ang="0">
                  <a:pos x="68" y="7"/>
                </a:cxn>
                <a:cxn ang="0">
                  <a:pos x="77" y="18"/>
                </a:cxn>
                <a:cxn ang="0">
                  <a:pos x="85" y="23"/>
                </a:cxn>
                <a:cxn ang="0">
                  <a:pos x="94" y="18"/>
                </a:cxn>
                <a:cxn ang="0">
                  <a:pos x="103" y="8"/>
                </a:cxn>
                <a:cxn ang="0">
                  <a:pos x="112" y="0"/>
                </a:cxn>
                <a:cxn ang="0">
                  <a:pos x="120" y="2"/>
                </a:cxn>
                <a:cxn ang="0">
                  <a:pos x="129" y="12"/>
                </a:cxn>
                <a:cxn ang="0">
                  <a:pos x="138" y="22"/>
                </a:cxn>
                <a:cxn ang="0">
                  <a:pos x="147" y="22"/>
                </a:cxn>
                <a:cxn ang="0">
                  <a:pos x="155" y="14"/>
                </a:cxn>
                <a:cxn ang="0">
                  <a:pos x="164" y="3"/>
                </a:cxn>
                <a:cxn ang="0">
                  <a:pos x="173" y="0"/>
                </a:cxn>
                <a:cxn ang="0">
                  <a:pos x="181" y="6"/>
                </a:cxn>
                <a:cxn ang="0">
                  <a:pos x="190" y="17"/>
                </a:cxn>
                <a:cxn ang="0">
                  <a:pos x="199" y="23"/>
                </a:cxn>
                <a:cxn ang="0">
                  <a:pos x="208" y="19"/>
                </a:cxn>
                <a:cxn ang="0">
                  <a:pos x="216" y="9"/>
                </a:cxn>
                <a:cxn ang="0">
                  <a:pos x="225" y="1"/>
                </a:cxn>
                <a:cxn ang="0">
                  <a:pos x="234" y="2"/>
                </a:cxn>
                <a:cxn ang="0">
                  <a:pos x="243" y="11"/>
                </a:cxn>
                <a:cxn ang="0">
                  <a:pos x="251" y="21"/>
                </a:cxn>
                <a:cxn ang="0">
                  <a:pos x="260" y="23"/>
                </a:cxn>
                <a:cxn ang="0">
                  <a:pos x="269" y="15"/>
                </a:cxn>
                <a:cxn ang="0">
                  <a:pos x="278" y="4"/>
                </a:cxn>
                <a:cxn ang="0">
                  <a:pos x="286" y="0"/>
                </a:cxn>
                <a:cxn ang="0">
                  <a:pos x="295" y="5"/>
                </a:cxn>
                <a:cxn ang="0">
                  <a:pos x="304" y="16"/>
                </a:cxn>
                <a:cxn ang="0">
                  <a:pos x="312" y="23"/>
                </a:cxn>
                <a:cxn ang="0">
                  <a:pos x="321" y="20"/>
                </a:cxn>
                <a:cxn ang="0">
                  <a:pos x="330" y="10"/>
                </a:cxn>
                <a:cxn ang="0">
                  <a:pos x="339" y="1"/>
                </a:cxn>
                <a:cxn ang="0">
                  <a:pos x="347" y="1"/>
                </a:cxn>
                <a:cxn ang="0">
                  <a:pos x="356" y="10"/>
                </a:cxn>
                <a:cxn ang="0">
                  <a:pos x="365" y="20"/>
                </a:cxn>
                <a:cxn ang="0">
                  <a:pos x="374" y="23"/>
                </a:cxn>
                <a:cxn ang="0">
                  <a:pos x="382" y="16"/>
                </a:cxn>
                <a:cxn ang="0">
                  <a:pos x="391" y="5"/>
                </a:cxn>
                <a:cxn ang="0">
                  <a:pos x="400" y="0"/>
                </a:cxn>
                <a:cxn ang="0">
                  <a:pos x="408" y="5"/>
                </a:cxn>
                <a:cxn ang="0">
                  <a:pos x="417" y="15"/>
                </a:cxn>
                <a:cxn ang="0">
                  <a:pos x="426" y="23"/>
                </a:cxn>
                <a:cxn ang="0">
                  <a:pos x="435" y="21"/>
                </a:cxn>
                <a:cxn ang="0">
                  <a:pos x="443" y="11"/>
                </a:cxn>
              </a:cxnLst>
              <a:rect l="0" t="0" r="r" b="b"/>
              <a:pathLst>
                <a:path w="445" h="23">
                  <a:moveTo>
                    <a:pt x="0" y="0"/>
                  </a:moveTo>
                  <a:lnTo>
                    <a:pt x="2" y="0"/>
                  </a:lnTo>
                  <a:lnTo>
                    <a:pt x="3" y="1"/>
                  </a:lnTo>
                  <a:lnTo>
                    <a:pt x="5" y="2"/>
                  </a:lnTo>
                  <a:lnTo>
                    <a:pt x="7" y="3"/>
                  </a:lnTo>
                  <a:lnTo>
                    <a:pt x="9" y="5"/>
                  </a:lnTo>
                  <a:lnTo>
                    <a:pt x="10" y="7"/>
                  </a:lnTo>
                  <a:lnTo>
                    <a:pt x="12" y="9"/>
                  </a:lnTo>
                  <a:lnTo>
                    <a:pt x="14" y="11"/>
                  </a:lnTo>
                  <a:lnTo>
                    <a:pt x="16" y="13"/>
                  </a:lnTo>
                  <a:lnTo>
                    <a:pt x="17" y="16"/>
                  </a:lnTo>
                  <a:lnTo>
                    <a:pt x="19" y="18"/>
                  </a:lnTo>
                  <a:lnTo>
                    <a:pt x="21" y="19"/>
                  </a:lnTo>
                  <a:lnTo>
                    <a:pt x="23" y="21"/>
                  </a:lnTo>
                  <a:lnTo>
                    <a:pt x="24" y="22"/>
                  </a:lnTo>
                  <a:lnTo>
                    <a:pt x="26" y="23"/>
                  </a:lnTo>
                  <a:lnTo>
                    <a:pt x="28" y="23"/>
                  </a:lnTo>
                  <a:lnTo>
                    <a:pt x="30" y="23"/>
                  </a:lnTo>
                  <a:lnTo>
                    <a:pt x="31" y="23"/>
                  </a:lnTo>
                  <a:lnTo>
                    <a:pt x="33" y="22"/>
                  </a:lnTo>
                  <a:lnTo>
                    <a:pt x="35" y="21"/>
                  </a:lnTo>
                  <a:lnTo>
                    <a:pt x="37" y="19"/>
                  </a:lnTo>
                  <a:lnTo>
                    <a:pt x="38" y="17"/>
                  </a:lnTo>
                  <a:lnTo>
                    <a:pt x="40" y="15"/>
                  </a:lnTo>
                  <a:lnTo>
                    <a:pt x="42" y="13"/>
                  </a:lnTo>
                  <a:lnTo>
                    <a:pt x="44" y="10"/>
                  </a:lnTo>
                  <a:lnTo>
                    <a:pt x="45" y="8"/>
                  </a:lnTo>
                  <a:lnTo>
                    <a:pt x="47" y="6"/>
                  </a:lnTo>
                  <a:lnTo>
                    <a:pt x="49" y="4"/>
                  </a:lnTo>
                  <a:lnTo>
                    <a:pt x="51" y="3"/>
                  </a:lnTo>
                  <a:lnTo>
                    <a:pt x="52" y="1"/>
                  </a:lnTo>
                  <a:lnTo>
                    <a:pt x="54" y="0"/>
                  </a:lnTo>
                  <a:lnTo>
                    <a:pt x="56" y="0"/>
                  </a:lnTo>
                  <a:lnTo>
                    <a:pt x="57" y="0"/>
                  </a:lnTo>
                  <a:lnTo>
                    <a:pt x="59" y="0"/>
                  </a:lnTo>
                  <a:lnTo>
                    <a:pt x="61" y="1"/>
                  </a:lnTo>
                  <a:lnTo>
                    <a:pt x="63" y="2"/>
                  </a:lnTo>
                  <a:lnTo>
                    <a:pt x="64" y="3"/>
                  </a:lnTo>
                  <a:lnTo>
                    <a:pt x="66" y="5"/>
                  </a:lnTo>
                  <a:lnTo>
                    <a:pt x="68" y="7"/>
                  </a:lnTo>
                  <a:lnTo>
                    <a:pt x="70" y="9"/>
                  </a:lnTo>
                  <a:lnTo>
                    <a:pt x="71" y="12"/>
                  </a:lnTo>
                  <a:lnTo>
                    <a:pt x="73" y="14"/>
                  </a:lnTo>
                  <a:lnTo>
                    <a:pt x="75" y="16"/>
                  </a:lnTo>
                  <a:lnTo>
                    <a:pt x="77" y="18"/>
                  </a:lnTo>
                  <a:lnTo>
                    <a:pt x="78" y="20"/>
                  </a:lnTo>
                  <a:lnTo>
                    <a:pt x="80" y="21"/>
                  </a:lnTo>
                  <a:lnTo>
                    <a:pt x="82" y="22"/>
                  </a:lnTo>
                  <a:lnTo>
                    <a:pt x="84" y="23"/>
                  </a:lnTo>
                  <a:lnTo>
                    <a:pt x="85" y="23"/>
                  </a:lnTo>
                  <a:lnTo>
                    <a:pt x="87" y="23"/>
                  </a:lnTo>
                  <a:lnTo>
                    <a:pt x="89" y="22"/>
                  </a:lnTo>
                  <a:lnTo>
                    <a:pt x="91" y="21"/>
                  </a:lnTo>
                  <a:lnTo>
                    <a:pt x="92" y="20"/>
                  </a:lnTo>
                  <a:lnTo>
                    <a:pt x="94" y="18"/>
                  </a:lnTo>
                  <a:lnTo>
                    <a:pt x="96" y="16"/>
                  </a:lnTo>
                  <a:lnTo>
                    <a:pt x="98" y="14"/>
                  </a:lnTo>
                  <a:lnTo>
                    <a:pt x="99" y="12"/>
                  </a:lnTo>
                  <a:lnTo>
                    <a:pt x="101" y="10"/>
                  </a:lnTo>
                  <a:lnTo>
                    <a:pt x="103" y="8"/>
                  </a:lnTo>
                  <a:lnTo>
                    <a:pt x="105" y="6"/>
                  </a:lnTo>
                  <a:lnTo>
                    <a:pt x="106" y="4"/>
                  </a:lnTo>
                  <a:lnTo>
                    <a:pt x="108" y="2"/>
                  </a:lnTo>
                  <a:lnTo>
                    <a:pt x="110" y="1"/>
                  </a:lnTo>
                  <a:lnTo>
                    <a:pt x="112" y="0"/>
                  </a:lnTo>
                  <a:lnTo>
                    <a:pt x="113" y="0"/>
                  </a:lnTo>
                  <a:lnTo>
                    <a:pt x="115" y="0"/>
                  </a:lnTo>
                  <a:lnTo>
                    <a:pt x="117" y="0"/>
                  </a:lnTo>
                  <a:lnTo>
                    <a:pt x="119" y="1"/>
                  </a:lnTo>
                  <a:lnTo>
                    <a:pt x="120" y="2"/>
                  </a:lnTo>
                  <a:lnTo>
                    <a:pt x="122" y="4"/>
                  </a:lnTo>
                  <a:lnTo>
                    <a:pt x="124" y="6"/>
                  </a:lnTo>
                  <a:lnTo>
                    <a:pt x="126" y="8"/>
                  </a:lnTo>
                  <a:lnTo>
                    <a:pt x="127" y="10"/>
                  </a:lnTo>
                  <a:lnTo>
                    <a:pt x="129" y="12"/>
                  </a:lnTo>
                  <a:lnTo>
                    <a:pt x="131" y="15"/>
                  </a:lnTo>
                  <a:lnTo>
                    <a:pt x="133" y="17"/>
                  </a:lnTo>
                  <a:lnTo>
                    <a:pt x="134" y="19"/>
                  </a:lnTo>
                  <a:lnTo>
                    <a:pt x="136" y="20"/>
                  </a:lnTo>
                  <a:lnTo>
                    <a:pt x="138" y="22"/>
                  </a:lnTo>
                  <a:lnTo>
                    <a:pt x="140" y="23"/>
                  </a:lnTo>
                  <a:lnTo>
                    <a:pt x="141" y="23"/>
                  </a:lnTo>
                  <a:lnTo>
                    <a:pt x="143" y="23"/>
                  </a:lnTo>
                  <a:lnTo>
                    <a:pt x="145" y="23"/>
                  </a:lnTo>
                  <a:lnTo>
                    <a:pt x="147" y="22"/>
                  </a:lnTo>
                  <a:lnTo>
                    <a:pt x="148" y="21"/>
                  </a:lnTo>
                  <a:lnTo>
                    <a:pt x="150" y="20"/>
                  </a:lnTo>
                  <a:lnTo>
                    <a:pt x="152" y="18"/>
                  </a:lnTo>
                  <a:lnTo>
                    <a:pt x="154" y="16"/>
                  </a:lnTo>
                  <a:lnTo>
                    <a:pt x="155" y="14"/>
                  </a:lnTo>
                  <a:lnTo>
                    <a:pt x="157" y="11"/>
                  </a:lnTo>
                  <a:lnTo>
                    <a:pt x="159" y="9"/>
                  </a:lnTo>
                  <a:lnTo>
                    <a:pt x="161" y="7"/>
                  </a:lnTo>
                  <a:lnTo>
                    <a:pt x="162" y="5"/>
                  </a:lnTo>
                  <a:lnTo>
                    <a:pt x="164" y="3"/>
                  </a:lnTo>
                  <a:lnTo>
                    <a:pt x="166" y="2"/>
                  </a:lnTo>
                  <a:lnTo>
                    <a:pt x="167" y="1"/>
                  </a:lnTo>
                  <a:lnTo>
                    <a:pt x="169" y="0"/>
                  </a:lnTo>
                  <a:lnTo>
                    <a:pt x="171" y="0"/>
                  </a:lnTo>
                  <a:lnTo>
                    <a:pt x="173" y="0"/>
                  </a:lnTo>
                  <a:lnTo>
                    <a:pt x="174" y="0"/>
                  </a:lnTo>
                  <a:lnTo>
                    <a:pt x="176" y="1"/>
                  </a:lnTo>
                  <a:lnTo>
                    <a:pt x="178" y="3"/>
                  </a:lnTo>
                  <a:lnTo>
                    <a:pt x="180" y="4"/>
                  </a:lnTo>
                  <a:lnTo>
                    <a:pt x="181" y="6"/>
                  </a:lnTo>
                  <a:lnTo>
                    <a:pt x="183" y="8"/>
                  </a:lnTo>
                  <a:lnTo>
                    <a:pt x="185" y="11"/>
                  </a:lnTo>
                  <a:lnTo>
                    <a:pt x="187" y="13"/>
                  </a:lnTo>
                  <a:lnTo>
                    <a:pt x="188" y="15"/>
                  </a:lnTo>
                  <a:lnTo>
                    <a:pt x="190" y="17"/>
                  </a:lnTo>
                  <a:lnTo>
                    <a:pt x="192" y="19"/>
                  </a:lnTo>
                  <a:lnTo>
                    <a:pt x="194" y="21"/>
                  </a:lnTo>
                  <a:lnTo>
                    <a:pt x="195" y="22"/>
                  </a:lnTo>
                  <a:lnTo>
                    <a:pt x="197" y="23"/>
                  </a:lnTo>
                  <a:lnTo>
                    <a:pt x="199" y="23"/>
                  </a:lnTo>
                  <a:lnTo>
                    <a:pt x="201" y="23"/>
                  </a:lnTo>
                  <a:lnTo>
                    <a:pt x="202" y="23"/>
                  </a:lnTo>
                  <a:lnTo>
                    <a:pt x="204" y="22"/>
                  </a:lnTo>
                  <a:lnTo>
                    <a:pt x="206" y="21"/>
                  </a:lnTo>
                  <a:lnTo>
                    <a:pt x="208" y="19"/>
                  </a:lnTo>
                  <a:lnTo>
                    <a:pt x="209" y="17"/>
                  </a:lnTo>
                  <a:lnTo>
                    <a:pt x="211" y="15"/>
                  </a:lnTo>
                  <a:lnTo>
                    <a:pt x="213" y="13"/>
                  </a:lnTo>
                  <a:lnTo>
                    <a:pt x="215" y="11"/>
                  </a:lnTo>
                  <a:lnTo>
                    <a:pt x="216" y="9"/>
                  </a:lnTo>
                  <a:lnTo>
                    <a:pt x="218" y="7"/>
                  </a:lnTo>
                  <a:lnTo>
                    <a:pt x="220" y="5"/>
                  </a:lnTo>
                  <a:lnTo>
                    <a:pt x="222" y="3"/>
                  </a:lnTo>
                  <a:lnTo>
                    <a:pt x="223" y="2"/>
                  </a:lnTo>
                  <a:lnTo>
                    <a:pt x="225" y="1"/>
                  </a:lnTo>
                  <a:lnTo>
                    <a:pt x="227" y="0"/>
                  </a:lnTo>
                  <a:lnTo>
                    <a:pt x="229" y="0"/>
                  </a:lnTo>
                  <a:lnTo>
                    <a:pt x="230" y="0"/>
                  </a:lnTo>
                  <a:lnTo>
                    <a:pt x="232" y="1"/>
                  </a:lnTo>
                  <a:lnTo>
                    <a:pt x="234" y="2"/>
                  </a:lnTo>
                  <a:lnTo>
                    <a:pt x="236" y="3"/>
                  </a:lnTo>
                  <a:lnTo>
                    <a:pt x="237" y="5"/>
                  </a:lnTo>
                  <a:lnTo>
                    <a:pt x="239" y="7"/>
                  </a:lnTo>
                  <a:lnTo>
                    <a:pt x="241" y="9"/>
                  </a:lnTo>
                  <a:lnTo>
                    <a:pt x="243" y="11"/>
                  </a:lnTo>
                  <a:lnTo>
                    <a:pt x="244" y="14"/>
                  </a:lnTo>
                  <a:lnTo>
                    <a:pt x="246" y="16"/>
                  </a:lnTo>
                  <a:lnTo>
                    <a:pt x="248" y="18"/>
                  </a:lnTo>
                  <a:lnTo>
                    <a:pt x="250" y="20"/>
                  </a:lnTo>
                  <a:lnTo>
                    <a:pt x="251" y="21"/>
                  </a:lnTo>
                  <a:lnTo>
                    <a:pt x="253" y="22"/>
                  </a:lnTo>
                  <a:lnTo>
                    <a:pt x="255" y="23"/>
                  </a:lnTo>
                  <a:lnTo>
                    <a:pt x="257" y="23"/>
                  </a:lnTo>
                  <a:lnTo>
                    <a:pt x="258" y="23"/>
                  </a:lnTo>
                  <a:lnTo>
                    <a:pt x="260" y="23"/>
                  </a:lnTo>
                  <a:lnTo>
                    <a:pt x="262" y="22"/>
                  </a:lnTo>
                  <a:lnTo>
                    <a:pt x="264" y="20"/>
                  </a:lnTo>
                  <a:lnTo>
                    <a:pt x="265" y="19"/>
                  </a:lnTo>
                  <a:lnTo>
                    <a:pt x="267" y="17"/>
                  </a:lnTo>
                  <a:lnTo>
                    <a:pt x="269" y="15"/>
                  </a:lnTo>
                  <a:lnTo>
                    <a:pt x="271" y="13"/>
                  </a:lnTo>
                  <a:lnTo>
                    <a:pt x="272" y="10"/>
                  </a:lnTo>
                  <a:lnTo>
                    <a:pt x="274" y="8"/>
                  </a:lnTo>
                  <a:lnTo>
                    <a:pt x="276" y="6"/>
                  </a:lnTo>
                  <a:lnTo>
                    <a:pt x="278" y="4"/>
                  </a:lnTo>
                  <a:lnTo>
                    <a:pt x="279" y="2"/>
                  </a:lnTo>
                  <a:lnTo>
                    <a:pt x="281" y="1"/>
                  </a:lnTo>
                  <a:lnTo>
                    <a:pt x="283" y="0"/>
                  </a:lnTo>
                  <a:lnTo>
                    <a:pt x="284" y="0"/>
                  </a:lnTo>
                  <a:lnTo>
                    <a:pt x="286" y="0"/>
                  </a:lnTo>
                  <a:lnTo>
                    <a:pt x="288" y="0"/>
                  </a:lnTo>
                  <a:lnTo>
                    <a:pt x="290" y="1"/>
                  </a:lnTo>
                  <a:lnTo>
                    <a:pt x="291" y="2"/>
                  </a:lnTo>
                  <a:lnTo>
                    <a:pt x="293" y="4"/>
                  </a:lnTo>
                  <a:lnTo>
                    <a:pt x="295" y="5"/>
                  </a:lnTo>
                  <a:lnTo>
                    <a:pt x="297" y="7"/>
                  </a:lnTo>
                  <a:lnTo>
                    <a:pt x="298" y="10"/>
                  </a:lnTo>
                  <a:lnTo>
                    <a:pt x="300" y="12"/>
                  </a:lnTo>
                  <a:lnTo>
                    <a:pt x="302" y="14"/>
                  </a:lnTo>
                  <a:lnTo>
                    <a:pt x="304" y="16"/>
                  </a:lnTo>
                  <a:lnTo>
                    <a:pt x="305" y="18"/>
                  </a:lnTo>
                  <a:lnTo>
                    <a:pt x="307" y="20"/>
                  </a:lnTo>
                  <a:lnTo>
                    <a:pt x="309" y="21"/>
                  </a:lnTo>
                  <a:lnTo>
                    <a:pt x="311" y="22"/>
                  </a:lnTo>
                  <a:lnTo>
                    <a:pt x="312" y="23"/>
                  </a:lnTo>
                  <a:lnTo>
                    <a:pt x="314" y="23"/>
                  </a:lnTo>
                  <a:lnTo>
                    <a:pt x="316" y="23"/>
                  </a:lnTo>
                  <a:lnTo>
                    <a:pt x="318" y="22"/>
                  </a:lnTo>
                  <a:lnTo>
                    <a:pt x="319" y="21"/>
                  </a:lnTo>
                  <a:lnTo>
                    <a:pt x="321" y="20"/>
                  </a:lnTo>
                  <a:lnTo>
                    <a:pt x="323" y="18"/>
                  </a:lnTo>
                  <a:lnTo>
                    <a:pt x="325" y="16"/>
                  </a:lnTo>
                  <a:lnTo>
                    <a:pt x="326" y="14"/>
                  </a:lnTo>
                  <a:lnTo>
                    <a:pt x="328" y="12"/>
                  </a:lnTo>
                  <a:lnTo>
                    <a:pt x="330" y="10"/>
                  </a:lnTo>
                  <a:lnTo>
                    <a:pt x="332" y="7"/>
                  </a:lnTo>
                  <a:lnTo>
                    <a:pt x="333" y="5"/>
                  </a:lnTo>
                  <a:lnTo>
                    <a:pt x="335" y="4"/>
                  </a:lnTo>
                  <a:lnTo>
                    <a:pt x="337" y="2"/>
                  </a:lnTo>
                  <a:lnTo>
                    <a:pt x="339" y="1"/>
                  </a:lnTo>
                  <a:lnTo>
                    <a:pt x="340" y="0"/>
                  </a:lnTo>
                  <a:lnTo>
                    <a:pt x="342" y="0"/>
                  </a:lnTo>
                  <a:lnTo>
                    <a:pt x="344" y="0"/>
                  </a:lnTo>
                  <a:lnTo>
                    <a:pt x="346" y="0"/>
                  </a:lnTo>
                  <a:lnTo>
                    <a:pt x="347" y="1"/>
                  </a:lnTo>
                  <a:lnTo>
                    <a:pt x="349" y="2"/>
                  </a:lnTo>
                  <a:lnTo>
                    <a:pt x="351" y="4"/>
                  </a:lnTo>
                  <a:lnTo>
                    <a:pt x="353" y="6"/>
                  </a:lnTo>
                  <a:lnTo>
                    <a:pt x="354" y="8"/>
                  </a:lnTo>
                  <a:lnTo>
                    <a:pt x="356" y="10"/>
                  </a:lnTo>
                  <a:lnTo>
                    <a:pt x="358" y="13"/>
                  </a:lnTo>
                  <a:lnTo>
                    <a:pt x="360" y="15"/>
                  </a:lnTo>
                  <a:lnTo>
                    <a:pt x="361" y="17"/>
                  </a:lnTo>
                  <a:lnTo>
                    <a:pt x="363" y="19"/>
                  </a:lnTo>
                  <a:lnTo>
                    <a:pt x="365" y="20"/>
                  </a:lnTo>
                  <a:lnTo>
                    <a:pt x="367" y="22"/>
                  </a:lnTo>
                  <a:lnTo>
                    <a:pt x="368" y="23"/>
                  </a:lnTo>
                  <a:lnTo>
                    <a:pt x="370" y="23"/>
                  </a:lnTo>
                  <a:lnTo>
                    <a:pt x="372" y="23"/>
                  </a:lnTo>
                  <a:lnTo>
                    <a:pt x="374" y="23"/>
                  </a:lnTo>
                  <a:lnTo>
                    <a:pt x="375" y="22"/>
                  </a:lnTo>
                  <a:lnTo>
                    <a:pt x="377" y="21"/>
                  </a:lnTo>
                  <a:lnTo>
                    <a:pt x="379" y="20"/>
                  </a:lnTo>
                  <a:lnTo>
                    <a:pt x="381" y="18"/>
                  </a:lnTo>
                  <a:lnTo>
                    <a:pt x="382" y="16"/>
                  </a:lnTo>
                  <a:lnTo>
                    <a:pt x="384" y="14"/>
                  </a:lnTo>
                  <a:lnTo>
                    <a:pt x="386" y="11"/>
                  </a:lnTo>
                  <a:lnTo>
                    <a:pt x="388" y="9"/>
                  </a:lnTo>
                  <a:lnTo>
                    <a:pt x="389" y="7"/>
                  </a:lnTo>
                  <a:lnTo>
                    <a:pt x="391" y="5"/>
                  </a:lnTo>
                  <a:lnTo>
                    <a:pt x="393" y="3"/>
                  </a:lnTo>
                  <a:lnTo>
                    <a:pt x="394" y="2"/>
                  </a:lnTo>
                  <a:lnTo>
                    <a:pt x="396" y="1"/>
                  </a:lnTo>
                  <a:lnTo>
                    <a:pt x="398" y="0"/>
                  </a:lnTo>
                  <a:lnTo>
                    <a:pt x="400" y="0"/>
                  </a:lnTo>
                  <a:lnTo>
                    <a:pt x="401" y="0"/>
                  </a:lnTo>
                  <a:lnTo>
                    <a:pt x="403" y="1"/>
                  </a:lnTo>
                  <a:lnTo>
                    <a:pt x="405" y="2"/>
                  </a:lnTo>
                  <a:lnTo>
                    <a:pt x="407" y="3"/>
                  </a:lnTo>
                  <a:lnTo>
                    <a:pt x="408" y="5"/>
                  </a:lnTo>
                  <a:lnTo>
                    <a:pt x="410" y="7"/>
                  </a:lnTo>
                  <a:lnTo>
                    <a:pt x="412" y="9"/>
                  </a:lnTo>
                  <a:lnTo>
                    <a:pt x="414" y="11"/>
                  </a:lnTo>
                  <a:lnTo>
                    <a:pt x="415" y="13"/>
                  </a:lnTo>
                  <a:lnTo>
                    <a:pt x="417" y="15"/>
                  </a:lnTo>
                  <a:lnTo>
                    <a:pt x="419" y="17"/>
                  </a:lnTo>
                  <a:lnTo>
                    <a:pt x="421" y="19"/>
                  </a:lnTo>
                  <a:lnTo>
                    <a:pt x="422" y="21"/>
                  </a:lnTo>
                  <a:lnTo>
                    <a:pt x="424" y="22"/>
                  </a:lnTo>
                  <a:lnTo>
                    <a:pt x="426" y="23"/>
                  </a:lnTo>
                  <a:lnTo>
                    <a:pt x="428" y="23"/>
                  </a:lnTo>
                  <a:lnTo>
                    <a:pt x="429" y="23"/>
                  </a:lnTo>
                  <a:lnTo>
                    <a:pt x="431" y="23"/>
                  </a:lnTo>
                  <a:lnTo>
                    <a:pt x="433" y="22"/>
                  </a:lnTo>
                  <a:lnTo>
                    <a:pt x="435" y="21"/>
                  </a:lnTo>
                  <a:lnTo>
                    <a:pt x="436" y="19"/>
                  </a:lnTo>
                  <a:lnTo>
                    <a:pt x="438" y="17"/>
                  </a:lnTo>
                  <a:lnTo>
                    <a:pt x="440" y="15"/>
                  </a:lnTo>
                  <a:lnTo>
                    <a:pt x="442" y="13"/>
                  </a:lnTo>
                  <a:lnTo>
                    <a:pt x="443" y="11"/>
                  </a:lnTo>
                  <a:lnTo>
                    <a:pt x="445" y="8"/>
                  </a:lnTo>
                </a:path>
              </a:pathLst>
            </a:custGeom>
            <a:noFill/>
            <a:ln w="38100" cmpd="sng">
              <a:solidFill>
                <a:srgbClr val="1269B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1400" baseline="0"/>
            </a:p>
          </p:txBody>
        </p:sp>
        <p:sp>
          <p:nvSpPr>
            <p:cNvPr id="26" name="Freeform 23">
              <a:extLst>
                <a:ext uri="{FF2B5EF4-FFF2-40B4-BE49-F238E27FC236}">
                  <a16:creationId xmlns:a16="http://schemas.microsoft.com/office/drawing/2014/main" id="{412FEAC0-AC2A-574D-8DBA-EA7DD3A0C7B2}"/>
                </a:ext>
              </a:extLst>
            </p:cNvPr>
            <p:cNvSpPr>
              <a:spLocks/>
            </p:cNvSpPr>
            <p:nvPr/>
          </p:nvSpPr>
          <p:spPr bwMode="auto">
            <a:xfrm rot="4620948">
              <a:off x="4936242" y="1994615"/>
              <a:ext cx="1750798" cy="100411"/>
            </a:xfrm>
            <a:custGeom>
              <a:avLst/>
              <a:gdLst/>
              <a:ahLst/>
              <a:cxnLst>
                <a:cxn ang="0">
                  <a:pos x="7" y="3"/>
                </a:cxn>
                <a:cxn ang="0">
                  <a:pos x="16" y="13"/>
                </a:cxn>
                <a:cxn ang="0">
                  <a:pos x="24" y="22"/>
                </a:cxn>
                <a:cxn ang="0">
                  <a:pos x="33" y="22"/>
                </a:cxn>
                <a:cxn ang="0">
                  <a:pos x="42" y="13"/>
                </a:cxn>
                <a:cxn ang="0">
                  <a:pos x="51" y="3"/>
                </a:cxn>
                <a:cxn ang="0">
                  <a:pos x="59" y="0"/>
                </a:cxn>
                <a:cxn ang="0">
                  <a:pos x="68" y="7"/>
                </a:cxn>
                <a:cxn ang="0">
                  <a:pos x="77" y="18"/>
                </a:cxn>
                <a:cxn ang="0">
                  <a:pos x="85" y="23"/>
                </a:cxn>
                <a:cxn ang="0">
                  <a:pos x="94" y="18"/>
                </a:cxn>
                <a:cxn ang="0">
                  <a:pos x="103" y="8"/>
                </a:cxn>
                <a:cxn ang="0">
                  <a:pos x="112" y="0"/>
                </a:cxn>
                <a:cxn ang="0">
                  <a:pos x="120" y="2"/>
                </a:cxn>
                <a:cxn ang="0">
                  <a:pos x="129" y="12"/>
                </a:cxn>
                <a:cxn ang="0">
                  <a:pos x="138" y="22"/>
                </a:cxn>
                <a:cxn ang="0">
                  <a:pos x="147" y="22"/>
                </a:cxn>
                <a:cxn ang="0">
                  <a:pos x="155" y="14"/>
                </a:cxn>
                <a:cxn ang="0">
                  <a:pos x="164" y="3"/>
                </a:cxn>
                <a:cxn ang="0">
                  <a:pos x="173" y="0"/>
                </a:cxn>
                <a:cxn ang="0">
                  <a:pos x="181" y="6"/>
                </a:cxn>
                <a:cxn ang="0">
                  <a:pos x="190" y="17"/>
                </a:cxn>
                <a:cxn ang="0">
                  <a:pos x="199" y="23"/>
                </a:cxn>
                <a:cxn ang="0">
                  <a:pos x="208" y="19"/>
                </a:cxn>
                <a:cxn ang="0">
                  <a:pos x="216" y="9"/>
                </a:cxn>
                <a:cxn ang="0">
                  <a:pos x="225" y="1"/>
                </a:cxn>
                <a:cxn ang="0">
                  <a:pos x="234" y="2"/>
                </a:cxn>
                <a:cxn ang="0">
                  <a:pos x="243" y="11"/>
                </a:cxn>
                <a:cxn ang="0">
                  <a:pos x="251" y="21"/>
                </a:cxn>
                <a:cxn ang="0">
                  <a:pos x="260" y="23"/>
                </a:cxn>
                <a:cxn ang="0">
                  <a:pos x="269" y="15"/>
                </a:cxn>
                <a:cxn ang="0">
                  <a:pos x="278" y="4"/>
                </a:cxn>
                <a:cxn ang="0">
                  <a:pos x="286" y="0"/>
                </a:cxn>
                <a:cxn ang="0">
                  <a:pos x="295" y="5"/>
                </a:cxn>
                <a:cxn ang="0">
                  <a:pos x="304" y="16"/>
                </a:cxn>
                <a:cxn ang="0">
                  <a:pos x="312" y="23"/>
                </a:cxn>
                <a:cxn ang="0">
                  <a:pos x="321" y="20"/>
                </a:cxn>
                <a:cxn ang="0">
                  <a:pos x="330" y="10"/>
                </a:cxn>
                <a:cxn ang="0">
                  <a:pos x="339" y="1"/>
                </a:cxn>
                <a:cxn ang="0">
                  <a:pos x="347" y="1"/>
                </a:cxn>
                <a:cxn ang="0">
                  <a:pos x="356" y="10"/>
                </a:cxn>
                <a:cxn ang="0">
                  <a:pos x="365" y="20"/>
                </a:cxn>
                <a:cxn ang="0">
                  <a:pos x="374" y="23"/>
                </a:cxn>
                <a:cxn ang="0">
                  <a:pos x="382" y="16"/>
                </a:cxn>
                <a:cxn ang="0">
                  <a:pos x="391" y="5"/>
                </a:cxn>
                <a:cxn ang="0">
                  <a:pos x="400" y="0"/>
                </a:cxn>
                <a:cxn ang="0">
                  <a:pos x="408" y="5"/>
                </a:cxn>
                <a:cxn ang="0">
                  <a:pos x="417" y="15"/>
                </a:cxn>
                <a:cxn ang="0">
                  <a:pos x="426" y="23"/>
                </a:cxn>
                <a:cxn ang="0">
                  <a:pos x="435" y="21"/>
                </a:cxn>
                <a:cxn ang="0">
                  <a:pos x="443" y="11"/>
                </a:cxn>
              </a:cxnLst>
              <a:rect l="0" t="0" r="r" b="b"/>
              <a:pathLst>
                <a:path w="445" h="23">
                  <a:moveTo>
                    <a:pt x="0" y="0"/>
                  </a:moveTo>
                  <a:lnTo>
                    <a:pt x="2" y="0"/>
                  </a:lnTo>
                  <a:lnTo>
                    <a:pt x="3" y="1"/>
                  </a:lnTo>
                  <a:lnTo>
                    <a:pt x="5" y="2"/>
                  </a:lnTo>
                  <a:lnTo>
                    <a:pt x="7" y="3"/>
                  </a:lnTo>
                  <a:lnTo>
                    <a:pt x="9" y="5"/>
                  </a:lnTo>
                  <a:lnTo>
                    <a:pt x="10" y="7"/>
                  </a:lnTo>
                  <a:lnTo>
                    <a:pt x="12" y="9"/>
                  </a:lnTo>
                  <a:lnTo>
                    <a:pt x="14" y="11"/>
                  </a:lnTo>
                  <a:lnTo>
                    <a:pt x="16" y="13"/>
                  </a:lnTo>
                  <a:lnTo>
                    <a:pt x="17" y="16"/>
                  </a:lnTo>
                  <a:lnTo>
                    <a:pt x="19" y="18"/>
                  </a:lnTo>
                  <a:lnTo>
                    <a:pt x="21" y="19"/>
                  </a:lnTo>
                  <a:lnTo>
                    <a:pt x="23" y="21"/>
                  </a:lnTo>
                  <a:lnTo>
                    <a:pt x="24" y="22"/>
                  </a:lnTo>
                  <a:lnTo>
                    <a:pt x="26" y="23"/>
                  </a:lnTo>
                  <a:lnTo>
                    <a:pt x="28" y="23"/>
                  </a:lnTo>
                  <a:lnTo>
                    <a:pt x="30" y="23"/>
                  </a:lnTo>
                  <a:lnTo>
                    <a:pt x="31" y="23"/>
                  </a:lnTo>
                  <a:lnTo>
                    <a:pt x="33" y="22"/>
                  </a:lnTo>
                  <a:lnTo>
                    <a:pt x="35" y="21"/>
                  </a:lnTo>
                  <a:lnTo>
                    <a:pt x="37" y="19"/>
                  </a:lnTo>
                  <a:lnTo>
                    <a:pt x="38" y="17"/>
                  </a:lnTo>
                  <a:lnTo>
                    <a:pt x="40" y="15"/>
                  </a:lnTo>
                  <a:lnTo>
                    <a:pt x="42" y="13"/>
                  </a:lnTo>
                  <a:lnTo>
                    <a:pt x="44" y="10"/>
                  </a:lnTo>
                  <a:lnTo>
                    <a:pt x="45" y="8"/>
                  </a:lnTo>
                  <a:lnTo>
                    <a:pt x="47" y="6"/>
                  </a:lnTo>
                  <a:lnTo>
                    <a:pt x="49" y="4"/>
                  </a:lnTo>
                  <a:lnTo>
                    <a:pt x="51" y="3"/>
                  </a:lnTo>
                  <a:lnTo>
                    <a:pt x="52" y="1"/>
                  </a:lnTo>
                  <a:lnTo>
                    <a:pt x="54" y="0"/>
                  </a:lnTo>
                  <a:lnTo>
                    <a:pt x="56" y="0"/>
                  </a:lnTo>
                  <a:lnTo>
                    <a:pt x="57" y="0"/>
                  </a:lnTo>
                  <a:lnTo>
                    <a:pt x="59" y="0"/>
                  </a:lnTo>
                  <a:lnTo>
                    <a:pt x="61" y="1"/>
                  </a:lnTo>
                  <a:lnTo>
                    <a:pt x="63" y="2"/>
                  </a:lnTo>
                  <a:lnTo>
                    <a:pt x="64" y="3"/>
                  </a:lnTo>
                  <a:lnTo>
                    <a:pt x="66" y="5"/>
                  </a:lnTo>
                  <a:lnTo>
                    <a:pt x="68" y="7"/>
                  </a:lnTo>
                  <a:lnTo>
                    <a:pt x="70" y="9"/>
                  </a:lnTo>
                  <a:lnTo>
                    <a:pt x="71" y="12"/>
                  </a:lnTo>
                  <a:lnTo>
                    <a:pt x="73" y="14"/>
                  </a:lnTo>
                  <a:lnTo>
                    <a:pt x="75" y="16"/>
                  </a:lnTo>
                  <a:lnTo>
                    <a:pt x="77" y="18"/>
                  </a:lnTo>
                  <a:lnTo>
                    <a:pt x="78" y="20"/>
                  </a:lnTo>
                  <a:lnTo>
                    <a:pt x="80" y="21"/>
                  </a:lnTo>
                  <a:lnTo>
                    <a:pt x="82" y="22"/>
                  </a:lnTo>
                  <a:lnTo>
                    <a:pt x="84" y="23"/>
                  </a:lnTo>
                  <a:lnTo>
                    <a:pt x="85" y="23"/>
                  </a:lnTo>
                  <a:lnTo>
                    <a:pt x="87" y="23"/>
                  </a:lnTo>
                  <a:lnTo>
                    <a:pt x="89" y="22"/>
                  </a:lnTo>
                  <a:lnTo>
                    <a:pt x="91" y="21"/>
                  </a:lnTo>
                  <a:lnTo>
                    <a:pt x="92" y="20"/>
                  </a:lnTo>
                  <a:lnTo>
                    <a:pt x="94" y="18"/>
                  </a:lnTo>
                  <a:lnTo>
                    <a:pt x="96" y="16"/>
                  </a:lnTo>
                  <a:lnTo>
                    <a:pt x="98" y="14"/>
                  </a:lnTo>
                  <a:lnTo>
                    <a:pt x="99" y="12"/>
                  </a:lnTo>
                  <a:lnTo>
                    <a:pt x="101" y="10"/>
                  </a:lnTo>
                  <a:lnTo>
                    <a:pt x="103" y="8"/>
                  </a:lnTo>
                  <a:lnTo>
                    <a:pt x="105" y="6"/>
                  </a:lnTo>
                  <a:lnTo>
                    <a:pt x="106" y="4"/>
                  </a:lnTo>
                  <a:lnTo>
                    <a:pt x="108" y="2"/>
                  </a:lnTo>
                  <a:lnTo>
                    <a:pt x="110" y="1"/>
                  </a:lnTo>
                  <a:lnTo>
                    <a:pt x="112" y="0"/>
                  </a:lnTo>
                  <a:lnTo>
                    <a:pt x="113" y="0"/>
                  </a:lnTo>
                  <a:lnTo>
                    <a:pt x="115" y="0"/>
                  </a:lnTo>
                  <a:lnTo>
                    <a:pt x="117" y="0"/>
                  </a:lnTo>
                  <a:lnTo>
                    <a:pt x="119" y="1"/>
                  </a:lnTo>
                  <a:lnTo>
                    <a:pt x="120" y="2"/>
                  </a:lnTo>
                  <a:lnTo>
                    <a:pt x="122" y="4"/>
                  </a:lnTo>
                  <a:lnTo>
                    <a:pt x="124" y="6"/>
                  </a:lnTo>
                  <a:lnTo>
                    <a:pt x="126" y="8"/>
                  </a:lnTo>
                  <a:lnTo>
                    <a:pt x="127" y="10"/>
                  </a:lnTo>
                  <a:lnTo>
                    <a:pt x="129" y="12"/>
                  </a:lnTo>
                  <a:lnTo>
                    <a:pt x="131" y="15"/>
                  </a:lnTo>
                  <a:lnTo>
                    <a:pt x="133" y="17"/>
                  </a:lnTo>
                  <a:lnTo>
                    <a:pt x="134" y="19"/>
                  </a:lnTo>
                  <a:lnTo>
                    <a:pt x="136" y="20"/>
                  </a:lnTo>
                  <a:lnTo>
                    <a:pt x="138" y="22"/>
                  </a:lnTo>
                  <a:lnTo>
                    <a:pt x="140" y="23"/>
                  </a:lnTo>
                  <a:lnTo>
                    <a:pt x="141" y="23"/>
                  </a:lnTo>
                  <a:lnTo>
                    <a:pt x="143" y="23"/>
                  </a:lnTo>
                  <a:lnTo>
                    <a:pt x="145" y="23"/>
                  </a:lnTo>
                  <a:lnTo>
                    <a:pt x="147" y="22"/>
                  </a:lnTo>
                  <a:lnTo>
                    <a:pt x="148" y="21"/>
                  </a:lnTo>
                  <a:lnTo>
                    <a:pt x="150" y="20"/>
                  </a:lnTo>
                  <a:lnTo>
                    <a:pt x="152" y="18"/>
                  </a:lnTo>
                  <a:lnTo>
                    <a:pt x="154" y="16"/>
                  </a:lnTo>
                  <a:lnTo>
                    <a:pt x="155" y="14"/>
                  </a:lnTo>
                  <a:lnTo>
                    <a:pt x="157" y="11"/>
                  </a:lnTo>
                  <a:lnTo>
                    <a:pt x="159" y="9"/>
                  </a:lnTo>
                  <a:lnTo>
                    <a:pt x="161" y="7"/>
                  </a:lnTo>
                  <a:lnTo>
                    <a:pt x="162" y="5"/>
                  </a:lnTo>
                  <a:lnTo>
                    <a:pt x="164" y="3"/>
                  </a:lnTo>
                  <a:lnTo>
                    <a:pt x="166" y="2"/>
                  </a:lnTo>
                  <a:lnTo>
                    <a:pt x="167" y="1"/>
                  </a:lnTo>
                  <a:lnTo>
                    <a:pt x="169" y="0"/>
                  </a:lnTo>
                  <a:lnTo>
                    <a:pt x="171" y="0"/>
                  </a:lnTo>
                  <a:lnTo>
                    <a:pt x="173" y="0"/>
                  </a:lnTo>
                  <a:lnTo>
                    <a:pt x="174" y="0"/>
                  </a:lnTo>
                  <a:lnTo>
                    <a:pt x="176" y="1"/>
                  </a:lnTo>
                  <a:lnTo>
                    <a:pt x="178" y="3"/>
                  </a:lnTo>
                  <a:lnTo>
                    <a:pt x="180" y="4"/>
                  </a:lnTo>
                  <a:lnTo>
                    <a:pt x="181" y="6"/>
                  </a:lnTo>
                  <a:lnTo>
                    <a:pt x="183" y="8"/>
                  </a:lnTo>
                  <a:lnTo>
                    <a:pt x="185" y="11"/>
                  </a:lnTo>
                  <a:lnTo>
                    <a:pt x="187" y="13"/>
                  </a:lnTo>
                  <a:lnTo>
                    <a:pt x="188" y="15"/>
                  </a:lnTo>
                  <a:lnTo>
                    <a:pt x="190" y="17"/>
                  </a:lnTo>
                  <a:lnTo>
                    <a:pt x="192" y="19"/>
                  </a:lnTo>
                  <a:lnTo>
                    <a:pt x="194" y="21"/>
                  </a:lnTo>
                  <a:lnTo>
                    <a:pt x="195" y="22"/>
                  </a:lnTo>
                  <a:lnTo>
                    <a:pt x="197" y="23"/>
                  </a:lnTo>
                  <a:lnTo>
                    <a:pt x="199" y="23"/>
                  </a:lnTo>
                  <a:lnTo>
                    <a:pt x="201" y="23"/>
                  </a:lnTo>
                  <a:lnTo>
                    <a:pt x="202" y="23"/>
                  </a:lnTo>
                  <a:lnTo>
                    <a:pt x="204" y="22"/>
                  </a:lnTo>
                  <a:lnTo>
                    <a:pt x="206" y="21"/>
                  </a:lnTo>
                  <a:lnTo>
                    <a:pt x="208" y="19"/>
                  </a:lnTo>
                  <a:lnTo>
                    <a:pt x="209" y="17"/>
                  </a:lnTo>
                  <a:lnTo>
                    <a:pt x="211" y="15"/>
                  </a:lnTo>
                  <a:lnTo>
                    <a:pt x="213" y="13"/>
                  </a:lnTo>
                  <a:lnTo>
                    <a:pt x="215" y="11"/>
                  </a:lnTo>
                  <a:lnTo>
                    <a:pt x="216" y="9"/>
                  </a:lnTo>
                  <a:lnTo>
                    <a:pt x="218" y="7"/>
                  </a:lnTo>
                  <a:lnTo>
                    <a:pt x="220" y="5"/>
                  </a:lnTo>
                  <a:lnTo>
                    <a:pt x="222" y="3"/>
                  </a:lnTo>
                  <a:lnTo>
                    <a:pt x="223" y="2"/>
                  </a:lnTo>
                  <a:lnTo>
                    <a:pt x="225" y="1"/>
                  </a:lnTo>
                  <a:lnTo>
                    <a:pt x="227" y="0"/>
                  </a:lnTo>
                  <a:lnTo>
                    <a:pt x="229" y="0"/>
                  </a:lnTo>
                  <a:lnTo>
                    <a:pt x="230" y="0"/>
                  </a:lnTo>
                  <a:lnTo>
                    <a:pt x="232" y="1"/>
                  </a:lnTo>
                  <a:lnTo>
                    <a:pt x="234" y="2"/>
                  </a:lnTo>
                  <a:lnTo>
                    <a:pt x="236" y="3"/>
                  </a:lnTo>
                  <a:lnTo>
                    <a:pt x="237" y="5"/>
                  </a:lnTo>
                  <a:lnTo>
                    <a:pt x="239" y="7"/>
                  </a:lnTo>
                  <a:lnTo>
                    <a:pt x="241" y="9"/>
                  </a:lnTo>
                  <a:lnTo>
                    <a:pt x="243" y="11"/>
                  </a:lnTo>
                  <a:lnTo>
                    <a:pt x="244" y="14"/>
                  </a:lnTo>
                  <a:lnTo>
                    <a:pt x="246" y="16"/>
                  </a:lnTo>
                  <a:lnTo>
                    <a:pt x="248" y="18"/>
                  </a:lnTo>
                  <a:lnTo>
                    <a:pt x="250" y="20"/>
                  </a:lnTo>
                  <a:lnTo>
                    <a:pt x="251" y="21"/>
                  </a:lnTo>
                  <a:lnTo>
                    <a:pt x="253" y="22"/>
                  </a:lnTo>
                  <a:lnTo>
                    <a:pt x="255" y="23"/>
                  </a:lnTo>
                  <a:lnTo>
                    <a:pt x="257" y="23"/>
                  </a:lnTo>
                  <a:lnTo>
                    <a:pt x="258" y="23"/>
                  </a:lnTo>
                  <a:lnTo>
                    <a:pt x="260" y="23"/>
                  </a:lnTo>
                  <a:lnTo>
                    <a:pt x="262" y="22"/>
                  </a:lnTo>
                  <a:lnTo>
                    <a:pt x="264" y="20"/>
                  </a:lnTo>
                  <a:lnTo>
                    <a:pt x="265" y="19"/>
                  </a:lnTo>
                  <a:lnTo>
                    <a:pt x="267" y="17"/>
                  </a:lnTo>
                  <a:lnTo>
                    <a:pt x="269" y="15"/>
                  </a:lnTo>
                  <a:lnTo>
                    <a:pt x="271" y="13"/>
                  </a:lnTo>
                  <a:lnTo>
                    <a:pt x="272" y="10"/>
                  </a:lnTo>
                  <a:lnTo>
                    <a:pt x="274" y="8"/>
                  </a:lnTo>
                  <a:lnTo>
                    <a:pt x="276" y="6"/>
                  </a:lnTo>
                  <a:lnTo>
                    <a:pt x="278" y="4"/>
                  </a:lnTo>
                  <a:lnTo>
                    <a:pt x="279" y="2"/>
                  </a:lnTo>
                  <a:lnTo>
                    <a:pt x="281" y="1"/>
                  </a:lnTo>
                  <a:lnTo>
                    <a:pt x="283" y="0"/>
                  </a:lnTo>
                  <a:lnTo>
                    <a:pt x="284" y="0"/>
                  </a:lnTo>
                  <a:lnTo>
                    <a:pt x="286" y="0"/>
                  </a:lnTo>
                  <a:lnTo>
                    <a:pt x="288" y="0"/>
                  </a:lnTo>
                  <a:lnTo>
                    <a:pt x="290" y="1"/>
                  </a:lnTo>
                  <a:lnTo>
                    <a:pt x="291" y="2"/>
                  </a:lnTo>
                  <a:lnTo>
                    <a:pt x="293" y="4"/>
                  </a:lnTo>
                  <a:lnTo>
                    <a:pt x="295" y="5"/>
                  </a:lnTo>
                  <a:lnTo>
                    <a:pt x="297" y="7"/>
                  </a:lnTo>
                  <a:lnTo>
                    <a:pt x="298" y="10"/>
                  </a:lnTo>
                  <a:lnTo>
                    <a:pt x="300" y="12"/>
                  </a:lnTo>
                  <a:lnTo>
                    <a:pt x="302" y="14"/>
                  </a:lnTo>
                  <a:lnTo>
                    <a:pt x="304" y="16"/>
                  </a:lnTo>
                  <a:lnTo>
                    <a:pt x="305" y="18"/>
                  </a:lnTo>
                  <a:lnTo>
                    <a:pt x="307" y="20"/>
                  </a:lnTo>
                  <a:lnTo>
                    <a:pt x="309" y="21"/>
                  </a:lnTo>
                  <a:lnTo>
                    <a:pt x="311" y="22"/>
                  </a:lnTo>
                  <a:lnTo>
                    <a:pt x="312" y="23"/>
                  </a:lnTo>
                  <a:lnTo>
                    <a:pt x="314" y="23"/>
                  </a:lnTo>
                  <a:lnTo>
                    <a:pt x="316" y="23"/>
                  </a:lnTo>
                  <a:lnTo>
                    <a:pt x="318" y="22"/>
                  </a:lnTo>
                  <a:lnTo>
                    <a:pt x="319" y="21"/>
                  </a:lnTo>
                  <a:lnTo>
                    <a:pt x="321" y="20"/>
                  </a:lnTo>
                  <a:lnTo>
                    <a:pt x="323" y="18"/>
                  </a:lnTo>
                  <a:lnTo>
                    <a:pt x="325" y="16"/>
                  </a:lnTo>
                  <a:lnTo>
                    <a:pt x="326" y="14"/>
                  </a:lnTo>
                  <a:lnTo>
                    <a:pt x="328" y="12"/>
                  </a:lnTo>
                  <a:lnTo>
                    <a:pt x="330" y="10"/>
                  </a:lnTo>
                  <a:lnTo>
                    <a:pt x="332" y="7"/>
                  </a:lnTo>
                  <a:lnTo>
                    <a:pt x="333" y="5"/>
                  </a:lnTo>
                  <a:lnTo>
                    <a:pt x="335" y="4"/>
                  </a:lnTo>
                  <a:lnTo>
                    <a:pt x="337" y="2"/>
                  </a:lnTo>
                  <a:lnTo>
                    <a:pt x="339" y="1"/>
                  </a:lnTo>
                  <a:lnTo>
                    <a:pt x="340" y="0"/>
                  </a:lnTo>
                  <a:lnTo>
                    <a:pt x="342" y="0"/>
                  </a:lnTo>
                  <a:lnTo>
                    <a:pt x="344" y="0"/>
                  </a:lnTo>
                  <a:lnTo>
                    <a:pt x="346" y="0"/>
                  </a:lnTo>
                  <a:lnTo>
                    <a:pt x="347" y="1"/>
                  </a:lnTo>
                  <a:lnTo>
                    <a:pt x="349" y="2"/>
                  </a:lnTo>
                  <a:lnTo>
                    <a:pt x="351" y="4"/>
                  </a:lnTo>
                  <a:lnTo>
                    <a:pt x="353" y="6"/>
                  </a:lnTo>
                  <a:lnTo>
                    <a:pt x="354" y="8"/>
                  </a:lnTo>
                  <a:lnTo>
                    <a:pt x="356" y="10"/>
                  </a:lnTo>
                  <a:lnTo>
                    <a:pt x="358" y="13"/>
                  </a:lnTo>
                  <a:lnTo>
                    <a:pt x="360" y="15"/>
                  </a:lnTo>
                  <a:lnTo>
                    <a:pt x="361" y="17"/>
                  </a:lnTo>
                  <a:lnTo>
                    <a:pt x="363" y="19"/>
                  </a:lnTo>
                  <a:lnTo>
                    <a:pt x="365" y="20"/>
                  </a:lnTo>
                  <a:lnTo>
                    <a:pt x="367" y="22"/>
                  </a:lnTo>
                  <a:lnTo>
                    <a:pt x="368" y="23"/>
                  </a:lnTo>
                  <a:lnTo>
                    <a:pt x="370" y="23"/>
                  </a:lnTo>
                  <a:lnTo>
                    <a:pt x="372" y="23"/>
                  </a:lnTo>
                  <a:lnTo>
                    <a:pt x="374" y="23"/>
                  </a:lnTo>
                  <a:lnTo>
                    <a:pt x="375" y="22"/>
                  </a:lnTo>
                  <a:lnTo>
                    <a:pt x="377" y="21"/>
                  </a:lnTo>
                  <a:lnTo>
                    <a:pt x="379" y="20"/>
                  </a:lnTo>
                  <a:lnTo>
                    <a:pt x="381" y="18"/>
                  </a:lnTo>
                  <a:lnTo>
                    <a:pt x="382" y="16"/>
                  </a:lnTo>
                  <a:lnTo>
                    <a:pt x="384" y="14"/>
                  </a:lnTo>
                  <a:lnTo>
                    <a:pt x="386" y="11"/>
                  </a:lnTo>
                  <a:lnTo>
                    <a:pt x="388" y="9"/>
                  </a:lnTo>
                  <a:lnTo>
                    <a:pt x="389" y="7"/>
                  </a:lnTo>
                  <a:lnTo>
                    <a:pt x="391" y="5"/>
                  </a:lnTo>
                  <a:lnTo>
                    <a:pt x="393" y="3"/>
                  </a:lnTo>
                  <a:lnTo>
                    <a:pt x="394" y="2"/>
                  </a:lnTo>
                  <a:lnTo>
                    <a:pt x="396" y="1"/>
                  </a:lnTo>
                  <a:lnTo>
                    <a:pt x="398" y="0"/>
                  </a:lnTo>
                  <a:lnTo>
                    <a:pt x="400" y="0"/>
                  </a:lnTo>
                  <a:lnTo>
                    <a:pt x="401" y="0"/>
                  </a:lnTo>
                  <a:lnTo>
                    <a:pt x="403" y="1"/>
                  </a:lnTo>
                  <a:lnTo>
                    <a:pt x="405" y="2"/>
                  </a:lnTo>
                  <a:lnTo>
                    <a:pt x="407" y="3"/>
                  </a:lnTo>
                  <a:lnTo>
                    <a:pt x="408" y="5"/>
                  </a:lnTo>
                  <a:lnTo>
                    <a:pt x="410" y="7"/>
                  </a:lnTo>
                  <a:lnTo>
                    <a:pt x="412" y="9"/>
                  </a:lnTo>
                  <a:lnTo>
                    <a:pt x="414" y="11"/>
                  </a:lnTo>
                  <a:lnTo>
                    <a:pt x="415" y="13"/>
                  </a:lnTo>
                  <a:lnTo>
                    <a:pt x="417" y="15"/>
                  </a:lnTo>
                  <a:lnTo>
                    <a:pt x="419" y="17"/>
                  </a:lnTo>
                  <a:lnTo>
                    <a:pt x="421" y="19"/>
                  </a:lnTo>
                  <a:lnTo>
                    <a:pt x="422" y="21"/>
                  </a:lnTo>
                  <a:lnTo>
                    <a:pt x="424" y="22"/>
                  </a:lnTo>
                  <a:lnTo>
                    <a:pt x="426" y="23"/>
                  </a:lnTo>
                  <a:lnTo>
                    <a:pt x="428" y="23"/>
                  </a:lnTo>
                  <a:lnTo>
                    <a:pt x="429" y="23"/>
                  </a:lnTo>
                  <a:lnTo>
                    <a:pt x="431" y="23"/>
                  </a:lnTo>
                  <a:lnTo>
                    <a:pt x="433" y="22"/>
                  </a:lnTo>
                  <a:lnTo>
                    <a:pt x="435" y="21"/>
                  </a:lnTo>
                  <a:lnTo>
                    <a:pt x="436" y="19"/>
                  </a:lnTo>
                  <a:lnTo>
                    <a:pt x="438" y="17"/>
                  </a:lnTo>
                  <a:lnTo>
                    <a:pt x="440" y="15"/>
                  </a:lnTo>
                  <a:lnTo>
                    <a:pt x="442" y="13"/>
                  </a:lnTo>
                  <a:lnTo>
                    <a:pt x="443" y="11"/>
                  </a:lnTo>
                  <a:lnTo>
                    <a:pt x="445" y="8"/>
                  </a:lnTo>
                </a:path>
              </a:pathLst>
            </a:custGeom>
            <a:noFill/>
            <a:ln w="38100" cmpd="sng">
              <a:solidFill>
                <a:srgbClr val="1269B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1400" baseline="0"/>
            </a:p>
          </p:txBody>
        </p:sp>
        <p:sp>
          <p:nvSpPr>
            <p:cNvPr id="29" name="Text Box 11">
              <a:extLst>
                <a:ext uri="{FF2B5EF4-FFF2-40B4-BE49-F238E27FC236}">
                  <a16:creationId xmlns:a16="http://schemas.microsoft.com/office/drawing/2014/main" id="{7A3405CE-2CD6-4141-9713-3D605F1FEB9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85907" y="2964327"/>
              <a:ext cx="774195" cy="48859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 eaLnBrk="0" hangingPunct="0"/>
              <a:r>
                <a:rPr lang="en-US" sz="1400" baseline="0">
                  <a:solidFill>
                    <a:srgbClr val="1269B0"/>
                  </a:solidFill>
                  <a:latin typeface="Calibri" pitchFamily="34" charset="0"/>
                </a:rPr>
                <a:t>e</a:t>
              </a:r>
              <a:r>
                <a:rPr lang="en-US" sz="1400" baseline="30000">
                  <a:solidFill>
                    <a:srgbClr val="1269B0"/>
                  </a:solidFill>
                  <a:latin typeface="Calibri" pitchFamily="34" charset="0"/>
                </a:rPr>
                <a:t>+</a:t>
              </a:r>
            </a:p>
          </p:txBody>
        </p:sp>
      </p:grpSp>
      <p:sp>
        <p:nvSpPr>
          <p:cNvPr id="33" name="Text Box 13">
            <a:extLst>
              <a:ext uri="{FF2B5EF4-FFF2-40B4-BE49-F238E27FC236}">
                <a16:creationId xmlns:a16="http://schemas.microsoft.com/office/drawing/2014/main" id="{7453005D-AE12-324B-A648-FCC8E0B11C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1623" y="4235757"/>
            <a:ext cx="84805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0" hangingPunct="0"/>
            <a:r>
              <a:rPr lang="en-US" sz="1400" b="1" baseline="0">
                <a:solidFill>
                  <a:srgbClr val="1269B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Positron </a:t>
            </a:r>
          </a:p>
          <a:p>
            <a:pPr algn="ctr" eaLnBrk="0" hangingPunct="0"/>
            <a:r>
              <a:rPr lang="en-US" sz="1400" b="1" baseline="0">
                <a:solidFill>
                  <a:srgbClr val="1269B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emitter</a:t>
            </a:r>
          </a:p>
        </p:txBody>
      </p:sp>
    </p:spTree>
    <p:extLst>
      <p:ext uri="{BB962C8B-B14F-4D97-AF65-F5344CB8AC3E}">
        <p14:creationId xmlns:p14="http://schemas.microsoft.com/office/powerpoint/2010/main" val="3964809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5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4"/>
          <p:cNvSpPr>
            <a:spLocks noChangeArrowheads="1"/>
          </p:cNvSpPr>
          <p:nvPr/>
        </p:nvSpPr>
        <p:spPr bwMode="auto">
          <a:xfrm>
            <a:off x="0" y="3024188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de-CH"/>
          </a:p>
        </p:txBody>
      </p:sp>
      <p:sp>
        <p:nvSpPr>
          <p:cNvPr id="34819" name="Rectangle 6"/>
          <p:cNvSpPr>
            <a:spLocks noChangeArrowheads="1"/>
          </p:cNvSpPr>
          <p:nvPr/>
        </p:nvSpPr>
        <p:spPr bwMode="auto">
          <a:xfrm>
            <a:off x="0" y="320516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de-CH"/>
          </a:p>
        </p:txBody>
      </p:sp>
      <p:graphicFrame>
        <p:nvGraphicFramePr>
          <p:cNvPr id="23731" name="Group 17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207419"/>
              </p:ext>
            </p:extLst>
          </p:nvPr>
        </p:nvGraphicFramePr>
        <p:xfrm>
          <a:off x="539553" y="1700808"/>
          <a:ext cx="7992888" cy="3750141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15121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967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840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12750">
                <a:tc>
                  <a:txBody>
                    <a:bodyPr/>
                    <a:lstStyle/>
                    <a:p>
                      <a:pPr marL="0" marR="0" lvl="0" indent="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1269B0"/>
                          </a:solidFill>
                          <a:effectLst/>
                          <a:latin typeface="Calibri"/>
                          <a:cs typeface="Calibri"/>
                        </a:rPr>
                        <a:t>Radiolabel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1269B0"/>
                          </a:solidFill>
                          <a:effectLst/>
                          <a:latin typeface="Calibri"/>
                          <a:cs typeface="Calibri"/>
                        </a:rPr>
                        <a:t>Ligand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1269B0"/>
                          </a:solidFill>
                          <a:effectLst/>
                          <a:latin typeface="Calibri"/>
                          <a:cs typeface="Calibri"/>
                        </a:rPr>
                        <a:t>Application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2113">
                <a:tc>
                  <a:txBody>
                    <a:bodyPr/>
                    <a:lstStyle/>
                    <a:p>
                      <a:pPr marL="0" marR="0" lvl="0" indent="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600" b="1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cs typeface="Calibri"/>
                        </a:rPr>
                        <a:t>99m</a:t>
                      </a:r>
                      <a:r>
                        <a:rPr kumimoji="0" lang="en-GB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cs typeface="Calibri"/>
                        </a:rPr>
                        <a:t>TcO</a:t>
                      </a:r>
                      <a:r>
                        <a:rPr kumimoji="0" lang="en-GB" sz="1600" b="1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cs typeface="Calibri"/>
                        </a:rPr>
                        <a:t>4</a:t>
                      </a:r>
                      <a:r>
                        <a:rPr kumimoji="0" lang="en-GB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cs typeface="Calibri"/>
                          <a:sym typeface="Symbol" pitchFamily="18" charset="2"/>
                        </a:rPr>
                        <a:t>-</a:t>
                      </a:r>
                      <a:r>
                        <a:rPr kumimoji="0" lang="en-GB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cs typeface="Calibri"/>
                        </a:rPr>
                        <a:t>Na</a:t>
                      </a:r>
                      <a:endParaRPr kumimoji="0" lang="en-GB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/>
                        <a:cs typeface="Calibri"/>
                        <a:sym typeface="Symbol" pitchFamily="18" charset="2"/>
                      </a:endParaRP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cs typeface="Calibri"/>
                        </a:rPr>
                        <a:t>Sodium pertechnate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cs typeface="Calibri"/>
                        </a:rPr>
                        <a:t>Thyroid function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marL="0" marR="0" lvl="0" indent="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600" b="1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cs typeface="Calibri"/>
                        </a:rPr>
                        <a:t>99m</a:t>
                      </a:r>
                      <a:r>
                        <a:rPr kumimoji="0" lang="en-GB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cs typeface="Calibri"/>
                        </a:rPr>
                        <a:t>Tc-HSA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cs typeface="Calibri"/>
                        </a:rPr>
                        <a:t>Human serum albumine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cs typeface="Calibri"/>
                        </a:rPr>
                        <a:t>Blood pool, cardiac function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452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600" b="1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cs typeface="Calibri"/>
                        </a:rPr>
                        <a:t>99m</a:t>
                      </a:r>
                      <a:r>
                        <a:rPr kumimoji="0" lang="en-GB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cs typeface="Calibri"/>
                        </a:rPr>
                        <a:t>Tc-HSA  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cs typeface="Calibri"/>
                        </a:rPr>
                        <a:t>Human serum albumine</a:t>
                      </a:r>
                    </a:p>
                    <a:p>
                      <a:pPr marL="0" marR="0" lvl="0" indent="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cs typeface="Calibri"/>
                        </a:rPr>
                        <a:t>(microspheres)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cs typeface="Calibri"/>
                        </a:rPr>
                        <a:t>Regional perfusion, vascular patency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2113">
                <a:tc>
                  <a:txBody>
                    <a:bodyPr/>
                    <a:lstStyle/>
                    <a:p>
                      <a:pPr marL="0" marR="0" lvl="0" indent="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600" b="1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cs typeface="Calibri"/>
                        </a:rPr>
                        <a:t>99m</a:t>
                      </a:r>
                      <a:r>
                        <a:rPr kumimoji="0" lang="en-GB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cs typeface="Calibri"/>
                        </a:rPr>
                        <a:t>Tc-MIBI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cs typeface="Calibri"/>
                        </a:rPr>
                        <a:t>2-methoxy-isobutylisonitril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cs typeface="Calibri"/>
                        </a:rPr>
                        <a:t>Myocardial function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marL="0" marR="0" lvl="0" indent="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600" b="1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cs typeface="Calibri"/>
                        </a:rPr>
                        <a:t>99m</a:t>
                      </a:r>
                      <a:r>
                        <a:rPr kumimoji="0" lang="en-GB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cs typeface="Calibri"/>
                        </a:rPr>
                        <a:t>Tc-HMPAO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cs typeface="Calibri"/>
                        </a:rPr>
                        <a:t>Hexamethyl-</a:t>
                      </a:r>
                      <a:r>
                        <a:rPr kumimoji="0" lang="en-GB" sz="1600" b="1" i="0" u="none" strike="noStrike" cap="none" normalizeH="0" baseline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cs typeface="Calibri"/>
                        </a:rPr>
                        <a:t>propylenaminoxim</a:t>
                      </a:r>
                      <a:endParaRPr kumimoji="0" lang="en-GB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cs typeface="Calibri"/>
                        </a:rPr>
                        <a:t>Cerebral perfusion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1785">
                <a:tc>
                  <a:txBody>
                    <a:bodyPr/>
                    <a:lstStyle/>
                    <a:p>
                      <a:pPr marL="0" marR="0" lvl="0" indent="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600" b="1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cs typeface="Calibri"/>
                        </a:rPr>
                        <a:t>99m</a:t>
                      </a:r>
                      <a:r>
                        <a:rPr kumimoji="0" lang="en-GB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cs typeface="Calibri"/>
                        </a:rPr>
                        <a:t>Tc-HEDP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cs typeface="Calibri"/>
                        </a:rPr>
                        <a:t>Hydroxyl-ethylene-diphosphonate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cs typeface="Calibri"/>
                        </a:rPr>
                        <a:t>Bone metabolism / formation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marL="0" marR="0" lvl="0" indent="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600" b="1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cs typeface="Calibri"/>
                        </a:rPr>
                        <a:t>99m</a:t>
                      </a:r>
                      <a:r>
                        <a:rPr kumimoji="0" lang="en-GB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cs typeface="Calibri"/>
                        </a:rPr>
                        <a:t>Tc-MDP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cs typeface="Calibri"/>
                        </a:rPr>
                        <a:t>Methylene-diphosphonate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cs typeface="Calibri"/>
                        </a:rPr>
                        <a:t>Bone metabolism / formation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29555">
                <a:tc>
                  <a:txBody>
                    <a:bodyPr/>
                    <a:lstStyle/>
                    <a:p>
                      <a:pPr marL="0" marR="0" lvl="0" indent="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600" b="1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cs typeface="Calibri"/>
                        </a:rPr>
                        <a:t>99m</a:t>
                      </a:r>
                      <a:r>
                        <a:rPr kumimoji="0" lang="en-GB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cs typeface="Calibri"/>
                        </a:rPr>
                        <a:t>Tc-DTPA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cs typeface="Calibri"/>
                        </a:rPr>
                        <a:t>Diethylene-</a:t>
                      </a:r>
                      <a:r>
                        <a:rPr kumimoji="0" lang="en-GB" sz="1600" b="1" i="0" u="none" strike="noStrike" cap="none" normalizeH="0" baseline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cs typeface="Calibri"/>
                        </a:rPr>
                        <a:t>triamine</a:t>
                      </a:r>
                      <a:r>
                        <a:rPr kumimoji="0" lang="en-GB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cs typeface="Calibri"/>
                        </a:rPr>
                        <a:t>-tetraacetate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cs typeface="Calibri"/>
                        </a:rPr>
                        <a:t>Kidney function, lung function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Technetium tracers</a:t>
            </a:r>
            <a:endParaRPr lang="en-US"/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E0C6B239-1580-9949-BED4-48BFE34E2E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6579" y="6418070"/>
            <a:ext cx="396836" cy="365125"/>
          </a:xfrm>
        </p:spPr>
        <p:txBody>
          <a:bodyPr/>
          <a:lstStyle/>
          <a:p>
            <a:fld id="{79594931-7310-8546-9CE2-0B8C244628BE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140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2606743" y="1412776"/>
            <a:ext cx="3930514" cy="5371703"/>
            <a:chOff x="1776" y="192"/>
            <a:chExt cx="2880" cy="3936"/>
          </a:xfrm>
        </p:grpSpPr>
        <p:pic>
          <p:nvPicPr>
            <p:cNvPr id="35844" name="Picture 2" descr="Nucl-Med-1"/>
            <p:cNvPicPr>
              <a:picLocks noChangeAspect="1" noChangeArrowheads="1"/>
            </p:cNvPicPr>
            <p:nvPr/>
          </p:nvPicPr>
          <p:blipFill rotWithShape="1">
            <a:blip r:embed="rId3" cstate="print"/>
            <a:srcRect b="3606"/>
            <a:stretch/>
          </p:blipFill>
          <p:spPr bwMode="auto">
            <a:xfrm>
              <a:off x="1776" y="192"/>
              <a:ext cx="2880" cy="37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5845" name="Rectangle 3"/>
            <p:cNvSpPr>
              <a:spLocks noChangeArrowheads="1"/>
            </p:cNvSpPr>
            <p:nvPr/>
          </p:nvSpPr>
          <p:spPr bwMode="auto">
            <a:xfrm>
              <a:off x="1776" y="192"/>
              <a:ext cx="144" cy="3936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de-CH"/>
            </a:p>
          </p:txBody>
        </p:sp>
      </p:grp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ETH Light" pitchFamily="2" charset="0"/>
              </a:rPr>
              <a:t>SPECT imaging of bone</a:t>
            </a:r>
            <a:br>
              <a:rPr lang="en-GB">
                <a:latin typeface="ETH Light" pitchFamily="2" charset="0"/>
              </a:rPr>
            </a:br>
            <a:endParaRPr lang="en-US"/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34BAD75B-C80A-894F-9EDC-D93E8EB6B0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6579" y="6418070"/>
            <a:ext cx="396836" cy="365125"/>
          </a:xfrm>
        </p:spPr>
        <p:txBody>
          <a:bodyPr/>
          <a:lstStyle/>
          <a:p>
            <a:fld id="{79594931-7310-8546-9CE2-0B8C244628BE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785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3298" name="Group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3724981"/>
              </p:ext>
            </p:extLst>
          </p:nvPr>
        </p:nvGraphicFramePr>
        <p:xfrm>
          <a:off x="1524000" y="1556792"/>
          <a:ext cx="6096000" cy="4389120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527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noProof="0">
                          <a:ln>
                            <a:noFill/>
                          </a:ln>
                          <a:solidFill>
                            <a:srgbClr val="1269B0"/>
                          </a:solidFill>
                          <a:effectLst/>
                          <a:latin typeface="Calibri"/>
                          <a:cs typeface="Calibri"/>
                        </a:rPr>
                        <a:t>Radionuclide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noProof="0">
                          <a:ln>
                            <a:noFill/>
                          </a:ln>
                          <a:solidFill>
                            <a:srgbClr val="1269B0"/>
                          </a:solidFill>
                          <a:effectLst/>
                          <a:latin typeface="Calibri"/>
                          <a:cs typeface="Calibri"/>
                        </a:rPr>
                        <a:t>Half-life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noProof="0">
                          <a:ln>
                            <a:noFill/>
                          </a:ln>
                          <a:solidFill>
                            <a:srgbClr val="1269B0"/>
                          </a:solidFill>
                          <a:effectLst/>
                          <a:latin typeface="Calibri"/>
                          <a:cs typeface="Calibri"/>
                        </a:rPr>
                        <a:t>E</a:t>
                      </a:r>
                      <a:r>
                        <a:rPr kumimoji="0" lang="en-US" sz="1800" b="1" i="0" u="none" strike="noStrike" cap="none" normalizeH="0" baseline="-25000" noProof="0">
                          <a:ln>
                            <a:noFill/>
                          </a:ln>
                          <a:solidFill>
                            <a:srgbClr val="1269B0"/>
                          </a:solidFill>
                          <a:effectLst/>
                          <a:latin typeface="Calibri"/>
                          <a:cs typeface="Calibri"/>
                        </a:rPr>
                        <a:t>max</a:t>
                      </a:r>
                      <a:r>
                        <a:rPr kumimoji="0" lang="en-US" sz="1800" b="1" i="0" u="none" strike="noStrike" cap="none" normalizeH="0" baseline="0" noProof="0">
                          <a:ln>
                            <a:noFill/>
                          </a:ln>
                          <a:solidFill>
                            <a:srgbClr val="1269B0"/>
                          </a:solidFill>
                          <a:effectLst/>
                          <a:latin typeface="Calibri"/>
                          <a:cs typeface="Calibri"/>
                        </a:rPr>
                        <a:t> (MeV)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noProof="0">
                          <a:ln>
                            <a:noFill/>
                          </a:ln>
                          <a:solidFill>
                            <a:srgbClr val="1269B0"/>
                          </a:solidFill>
                          <a:effectLst/>
                          <a:latin typeface="Calibri"/>
                          <a:cs typeface="Calibri"/>
                        </a:rPr>
                        <a:t>e</a:t>
                      </a:r>
                      <a:r>
                        <a:rPr kumimoji="0" lang="en-US" sz="1800" b="1" i="0" u="none" strike="noStrike" cap="none" normalizeH="0" baseline="30000" noProof="0">
                          <a:ln>
                            <a:noFill/>
                          </a:ln>
                          <a:solidFill>
                            <a:srgbClr val="1269B0"/>
                          </a:solidFill>
                          <a:effectLst/>
                          <a:latin typeface="Calibri"/>
                          <a:cs typeface="Calibri"/>
                        </a:rPr>
                        <a:t>+</a:t>
                      </a:r>
                      <a:r>
                        <a:rPr kumimoji="0" lang="en-US" sz="1800" b="1" i="0" u="none" strike="noStrike" cap="none" normalizeH="0" baseline="0" noProof="0">
                          <a:ln>
                            <a:noFill/>
                          </a:ln>
                          <a:solidFill>
                            <a:srgbClr val="1269B0"/>
                          </a:solidFill>
                          <a:effectLst/>
                          <a:latin typeface="Calibri"/>
                          <a:cs typeface="Calibri"/>
                        </a:rPr>
                        <a:t> decay (%)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3000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cs typeface="Calibri"/>
                        </a:rPr>
                        <a:t>11</a:t>
                      </a:r>
                      <a:r>
                        <a:rPr kumimoji="0" lang="en-US" sz="18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cs typeface="Calibri"/>
                        </a:rPr>
                        <a:t>C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cs typeface="Calibri"/>
                        </a:rPr>
                        <a:t>20.4 min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cs typeface="Calibri"/>
                        </a:rPr>
                        <a:t>0.96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cs typeface="Calibri"/>
                        </a:rPr>
                        <a:t>100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3000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cs typeface="Calibri"/>
                        </a:rPr>
                        <a:t>13</a:t>
                      </a:r>
                      <a:r>
                        <a:rPr kumimoji="0" lang="en-US" sz="18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cs typeface="Calibri"/>
                        </a:rPr>
                        <a:t>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cs typeface="Calibri"/>
                        </a:rPr>
                        <a:t>10 min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cs typeface="Calibri"/>
                        </a:rPr>
                        <a:t>1.20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cs typeface="Calibri"/>
                        </a:rPr>
                        <a:t>100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3000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cs typeface="Calibri"/>
                        </a:rPr>
                        <a:t>15</a:t>
                      </a:r>
                      <a:r>
                        <a:rPr kumimoji="0" lang="en-US" sz="18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cs typeface="Calibri"/>
                        </a:rPr>
                        <a:t>O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cs typeface="Calibri"/>
                        </a:rPr>
                        <a:t>2 min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cs typeface="Calibri"/>
                        </a:rPr>
                        <a:t>1.73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cs typeface="Calibri"/>
                        </a:rPr>
                        <a:t>100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30000" noProof="0">
                          <a:ln>
                            <a:noFill/>
                          </a:ln>
                          <a:solidFill>
                            <a:srgbClr val="1269B0"/>
                          </a:solidFill>
                          <a:effectLst/>
                          <a:latin typeface="Calibri"/>
                          <a:cs typeface="Calibri"/>
                        </a:rPr>
                        <a:t>18</a:t>
                      </a:r>
                      <a:r>
                        <a:rPr kumimoji="0" lang="en-US" sz="1800" b="0" i="0" u="none" strike="noStrike" cap="none" normalizeH="0" baseline="0" noProof="0">
                          <a:ln>
                            <a:noFill/>
                          </a:ln>
                          <a:solidFill>
                            <a:srgbClr val="1269B0"/>
                          </a:solidFill>
                          <a:effectLst/>
                          <a:latin typeface="Calibri"/>
                          <a:cs typeface="Calibri"/>
                        </a:rPr>
                        <a:t>F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noProof="0">
                          <a:ln>
                            <a:noFill/>
                          </a:ln>
                          <a:solidFill>
                            <a:srgbClr val="1269B0"/>
                          </a:solidFill>
                          <a:effectLst/>
                          <a:latin typeface="Calibri"/>
                          <a:cs typeface="Calibri"/>
                        </a:rPr>
                        <a:t>110 min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noProof="0">
                          <a:ln>
                            <a:noFill/>
                          </a:ln>
                          <a:solidFill>
                            <a:srgbClr val="1269B0"/>
                          </a:solidFill>
                          <a:effectLst/>
                          <a:latin typeface="Calibri"/>
                          <a:cs typeface="Calibri"/>
                        </a:rPr>
                        <a:t>0.63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noProof="0">
                          <a:ln>
                            <a:noFill/>
                          </a:ln>
                          <a:solidFill>
                            <a:srgbClr val="1269B0"/>
                          </a:solidFill>
                          <a:effectLst/>
                          <a:latin typeface="Calibri"/>
                          <a:cs typeface="Calibri"/>
                        </a:rPr>
                        <a:t>97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3000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cs typeface="Calibri"/>
                        </a:rPr>
                        <a:t>22</a:t>
                      </a:r>
                      <a:r>
                        <a:rPr kumimoji="0" lang="en-US" sz="18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cs typeface="Calibri"/>
                        </a:rPr>
                        <a:t>Na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cs typeface="Calibri"/>
                        </a:rPr>
                        <a:t>2.6 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cs typeface="Calibri"/>
                        </a:rPr>
                        <a:t>0.55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cs typeface="Calibri"/>
                        </a:rPr>
                        <a:t>90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3000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cs typeface="Calibri"/>
                        </a:rPr>
                        <a:t>62</a:t>
                      </a:r>
                      <a:r>
                        <a:rPr kumimoji="0" lang="en-US" sz="18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cs typeface="Calibri"/>
                        </a:rPr>
                        <a:t>Cu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cs typeface="Calibri"/>
                        </a:rPr>
                        <a:t>9.7 min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cs typeface="Calibri"/>
                        </a:rPr>
                        <a:t>2.93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cs typeface="Calibri"/>
                        </a:rPr>
                        <a:t>97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3000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cs typeface="Calibri"/>
                        </a:rPr>
                        <a:t>64</a:t>
                      </a:r>
                      <a:r>
                        <a:rPr kumimoji="0" lang="en-US" sz="18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cs typeface="Calibri"/>
                        </a:rPr>
                        <a:t>Cu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cs typeface="Calibri"/>
                        </a:rPr>
                        <a:t>12.7 h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cs typeface="Calibri"/>
                        </a:rPr>
                        <a:t>0.65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cs typeface="Calibri"/>
                        </a:rPr>
                        <a:t>29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3000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cs typeface="Calibri"/>
                        </a:rPr>
                        <a:t>68</a:t>
                      </a:r>
                      <a:r>
                        <a:rPr kumimoji="0" lang="en-US" sz="18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cs typeface="Calibri"/>
                        </a:rPr>
                        <a:t>Ga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cs typeface="Calibri"/>
                        </a:rPr>
                        <a:t>67.6 min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cs typeface="Calibri"/>
                        </a:rPr>
                        <a:t>1.89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cs typeface="Calibri"/>
                        </a:rPr>
                        <a:t>89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3000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cs typeface="Calibri"/>
                        </a:rPr>
                        <a:t>76</a:t>
                      </a:r>
                      <a:r>
                        <a:rPr kumimoji="0" lang="en-US" sz="18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cs typeface="Calibri"/>
                        </a:rPr>
                        <a:t>Br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cs typeface="Calibri"/>
                        </a:rPr>
                        <a:t>16.2 h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cs typeface="Calibri"/>
                        </a:rPr>
                        <a:t>Various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cs typeface="Calibri"/>
                        </a:rPr>
                        <a:t>56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3000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cs typeface="Calibri"/>
                        </a:rPr>
                        <a:t>82</a:t>
                      </a:r>
                      <a:r>
                        <a:rPr kumimoji="0" lang="en-US" sz="18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cs typeface="Calibri"/>
                        </a:rPr>
                        <a:t>Rb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cs typeface="Calibri"/>
                        </a:rPr>
                        <a:t>1.3 min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cs typeface="Calibri"/>
                        </a:rPr>
                        <a:t>2.60, 3.38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cs typeface="Calibri"/>
                        </a:rPr>
                        <a:t>96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3000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cs typeface="Calibri"/>
                        </a:rPr>
                        <a:t>124</a:t>
                      </a:r>
                      <a:r>
                        <a:rPr kumimoji="0" lang="en-US" sz="18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cs typeface="Calibri"/>
                        </a:rPr>
                        <a:t>I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cs typeface="Calibri"/>
                        </a:rPr>
                        <a:t>4.2 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cs typeface="Calibri"/>
                        </a:rPr>
                        <a:t>1.53, 2.14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cs typeface="Calibri"/>
                        </a:rPr>
                        <a:t>23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PET radioisotopes</a:t>
            </a:r>
          </a:p>
        </p:txBody>
      </p:sp>
      <p:sp>
        <p:nvSpPr>
          <p:cNvPr id="4" name="Slide Number Placeholder 4">
            <a:extLst>
              <a:ext uri="{FF2B5EF4-FFF2-40B4-BE49-F238E27FC236}">
                <a16:creationId xmlns:a16="http://schemas.microsoft.com/office/drawing/2014/main" id="{CF8F9504-401C-4041-8633-573445142B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6579" y="6418070"/>
            <a:ext cx="396836" cy="365125"/>
          </a:xfrm>
        </p:spPr>
        <p:txBody>
          <a:bodyPr/>
          <a:lstStyle/>
          <a:p>
            <a:fld id="{79594931-7310-8546-9CE2-0B8C244628BE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0FFB3A-0643-BB42-9996-45CF77FAF984}"/>
              </a:ext>
            </a:extLst>
          </p:cNvPr>
          <p:cNvSpPr txBox="1"/>
          <p:nvPr/>
        </p:nvSpPr>
        <p:spPr>
          <a:xfrm>
            <a:off x="7956376" y="458475"/>
            <a:ext cx="792088" cy="536043"/>
          </a:xfrm>
          <a:prstGeom prst="roundRect">
            <a:avLst/>
          </a:prstGeom>
          <a:solidFill>
            <a:schemeClr val="accent2"/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 lIns="0" tIns="0" rIns="0" bIns="0" rtlCol="0" anchor="ctr" anchorCtr="1">
            <a:noAutofit/>
          </a:bodyPr>
          <a:lstStyle/>
          <a:p>
            <a:pPr algn="ctr"/>
            <a:r>
              <a:rPr lang="de-CH" sz="1400" baseline="0">
                <a:solidFill>
                  <a:schemeClr val="bg1"/>
                </a:solidFill>
                <a:latin typeface="Calibri"/>
                <a:cs typeface="Calibri"/>
              </a:rPr>
              <a:t>Chapter</a:t>
            </a:r>
            <a:br>
              <a:rPr lang="de-CH" sz="1400" baseline="0">
                <a:solidFill>
                  <a:schemeClr val="bg1"/>
                </a:solidFill>
                <a:latin typeface="Calibri"/>
                <a:cs typeface="Calibri"/>
              </a:rPr>
            </a:br>
            <a:r>
              <a:rPr lang="de-CH" sz="1400" baseline="0">
                <a:solidFill>
                  <a:schemeClr val="bg1"/>
                </a:solidFill>
                <a:latin typeface="Calibri"/>
                <a:cs typeface="Calibri"/>
              </a:rPr>
              <a:t>3.14</a:t>
            </a:r>
            <a:endParaRPr lang="en-US" sz="1400" baseline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6" name="Rectangle 11">
            <a:extLst>
              <a:ext uri="{FF2B5EF4-FFF2-40B4-BE49-F238E27FC236}">
                <a16:creationId xmlns:a16="http://schemas.microsoft.com/office/drawing/2014/main" id="{81547168-75F9-2C4D-9EB8-51FD0169DC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3999" y="3033897"/>
            <a:ext cx="6096001" cy="360040"/>
          </a:xfrm>
          <a:prstGeom prst="rect">
            <a:avLst/>
          </a:prstGeom>
          <a:solidFill>
            <a:srgbClr val="1269B0">
              <a:alpha val="32156"/>
            </a:srgbClr>
          </a:solidFill>
          <a:ln>
            <a:noFill/>
          </a:ln>
        </p:spPr>
        <p:txBody>
          <a:bodyPr wrap="none" anchor="ctr"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71030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panose="020F0502020204030204" pitchFamily="34" charset="0"/>
              </a:rPr>
              <a:t>Production of </a:t>
            </a:r>
            <a:r>
              <a:rPr lang="en-US" baseline="30000">
                <a:latin typeface="Calibri" panose="020F0502020204030204" pitchFamily="34" charset="0"/>
              </a:rPr>
              <a:t>18</a:t>
            </a:r>
            <a:r>
              <a:rPr lang="en-US">
                <a:latin typeface="Calibri" panose="020F0502020204030204" pitchFamily="34" charset="0"/>
              </a:rPr>
              <a:t>F radionuclide </a:t>
            </a:r>
            <a:endParaRPr lang="en-US"/>
          </a:p>
        </p:txBody>
      </p:sp>
      <p:pic>
        <p:nvPicPr>
          <p:cNvPr id="4" name="cyclotron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93833" y="1426307"/>
            <a:ext cx="7756334" cy="4376615"/>
          </a:xfrm>
          <a:prstGeom prst="rect">
            <a:avLst/>
          </a:prstGeom>
          <a:effectLst>
            <a:outerShdw blurRad="101600" dist="762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Rectangle 2"/>
          <p:cNvSpPr/>
          <p:nvPr/>
        </p:nvSpPr>
        <p:spPr>
          <a:xfrm>
            <a:off x="613615" y="5891311"/>
            <a:ext cx="395082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>
                <a:latin typeface="Calibri"/>
                <a:cs typeface="Calibri"/>
              </a:rPr>
              <a:t>https://</a:t>
            </a:r>
            <a:r>
              <a:rPr lang="en-US" sz="1400" err="1">
                <a:latin typeface="Calibri"/>
                <a:cs typeface="Calibri"/>
              </a:rPr>
              <a:t>www.youtube.com</a:t>
            </a:r>
            <a:r>
              <a:rPr lang="en-US" sz="1400">
                <a:latin typeface="Calibri"/>
                <a:cs typeface="Calibri"/>
              </a:rPr>
              <a:t>/</a:t>
            </a:r>
            <a:r>
              <a:rPr lang="en-US" sz="1400" err="1">
                <a:latin typeface="Calibri"/>
                <a:cs typeface="Calibri"/>
              </a:rPr>
              <a:t>watch?v</a:t>
            </a:r>
            <a:r>
              <a:rPr lang="en-US" sz="1400">
                <a:latin typeface="Calibri"/>
                <a:cs typeface="Calibri"/>
              </a:rPr>
              <a:t>=zD1fnNAmAPk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6D8C3E-3955-FA4A-9954-A5C66F462B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6579" y="6418070"/>
            <a:ext cx="396836" cy="365125"/>
          </a:xfrm>
        </p:spPr>
        <p:txBody>
          <a:bodyPr/>
          <a:lstStyle/>
          <a:p>
            <a:fld id="{79594931-7310-8546-9CE2-0B8C244628BE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139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126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ACFA10-AD14-8C4D-8AAE-D60B5F856D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849" y="1412776"/>
            <a:ext cx="8689565" cy="4176464"/>
          </a:xfrm>
        </p:spPr>
        <p:txBody>
          <a:bodyPr/>
          <a:lstStyle/>
          <a:p>
            <a:pPr>
              <a:spcBef>
                <a:spcPts val="0"/>
              </a:spcBef>
              <a:spcAft>
                <a:spcPts val="300"/>
              </a:spcAft>
            </a:pPr>
            <a:r>
              <a:rPr lang="en-US"/>
              <a:t>Lifetime 110 min</a:t>
            </a:r>
          </a:p>
          <a:p>
            <a:pPr>
              <a:spcBef>
                <a:spcPts val="0"/>
              </a:spcBef>
              <a:spcAft>
                <a:spcPts val="300"/>
              </a:spcAft>
            </a:pPr>
            <a:r>
              <a:rPr lang="en-US"/>
              <a:t>Lifetime reasonably long for chemical synthesis</a:t>
            </a:r>
          </a:p>
          <a:p>
            <a:pPr>
              <a:spcBef>
                <a:spcPts val="0"/>
              </a:spcBef>
              <a:spcAft>
                <a:spcPts val="300"/>
              </a:spcAft>
            </a:pPr>
            <a:r>
              <a:rPr lang="en-US"/>
              <a:t>Lifetime long enough to allow for shipping of labeled compound</a:t>
            </a:r>
          </a:p>
          <a:p>
            <a:pPr>
              <a:spcBef>
                <a:spcPts val="0"/>
              </a:spcBef>
              <a:spcAft>
                <a:spcPts val="300"/>
              </a:spcAft>
            </a:pPr>
            <a:r>
              <a:rPr lang="en-US" baseline="30000"/>
              <a:t>18</a:t>
            </a:r>
            <a:r>
              <a:rPr lang="en-US"/>
              <a:t>F PET does not require on-site cyclotron</a:t>
            </a:r>
          </a:p>
          <a:p>
            <a:pPr>
              <a:spcBef>
                <a:spcPts val="0"/>
              </a:spcBef>
              <a:spcAft>
                <a:spcPts val="300"/>
              </a:spcAft>
            </a:pPr>
            <a:r>
              <a:rPr lang="en-US"/>
              <a:t>Studies can be repeated in relatively short time intervals</a:t>
            </a:r>
          </a:p>
          <a:p>
            <a:pPr marL="0" indent="0">
              <a:spcBef>
                <a:spcPts val="0"/>
              </a:spcBef>
              <a:spcAft>
                <a:spcPts val="300"/>
              </a:spcAft>
              <a:buNone/>
            </a:pPr>
            <a:endParaRPr lang="en-US"/>
          </a:p>
          <a:p>
            <a:pPr marL="0" indent="0">
              <a:spcBef>
                <a:spcPts val="0"/>
              </a:spcBef>
              <a:spcAft>
                <a:spcPts val="300"/>
              </a:spcAft>
              <a:buNone/>
            </a:pPr>
            <a:r>
              <a:rPr lang="en-US" b="1">
                <a:solidFill>
                  <a:srgbClr val="1269B0"/>
                </a:solidFill>
              </a:rPr>
              <a:t>but</a:t>
            </a:r>
          </a:p>
          <a:p>
            <a:pPr>
              <a:spcBef>
                <a:spcPts val="0"/>
              </a:spcBef>
              <a:spcAft>
                <a:spcPts val="300"/>
              </a:spcAft>
            </a:pPr>
            <a:endParaRPr lang="en-US"/>
          </a:p>
          <a:p>
            <a:pPr>
              <a:spcBef>
                <a:spcPts val="0"/>
              </a:spcBef>
              <a:spcAft>
                <a:spcPts val="300"/>
              </a:spcAft>
            </a:pPr>
            <a:r>
              <a:rPr lang="en-US"/>
              <a:t>Pharmacokinetics different from native, endogenous compound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panose="020F0502020204030204" pitchFamily="34" charset="0"/>
              </a:rPr>
              <a:t>Properties of </a:t>
            </a:r>
            <a:r>
              <a:rPr lang="en-US" baseline="30000">
                <a:latin typeface="Calibri" panose="020F0502020204030204" pitchFamily="34" charset="0"/>
              </a:rPr>
              <a:t>18</a:t>
            </a:r>
            <a:r>
              <a:rPr lang="en-US">
                <a:latin typeface="Calibri" panose="020F0502020204030204" pitchFamily="34" charset="0"/>
              </a:rPr>
              <a:t>F radionuclides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BE046C-8D36-C346-A0F6-2804170B0D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6579" y="6418070"/>
            <a:ext cx="396836" cy="365125"/>
          </a:xfrm>
        </p:spPr>
        <p:txBody>
          <a:bodyPr/>
          <a:lstStyle/>
          <a:p>
            <a:fld id="{79594931-7310-8546-9CE2-0B8C244628BE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528864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3298" name="Group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7015112"/>
              </p:ext>
            </p:extLst>
          </p:nvPr>
        </p:nvGraphicFramePr>
        <p:xfrm>
          <a:off x="1524000" y="1556792"/>
          <a:ext cx="6096000" cy="4389120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527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noProof="0">
                          <a:ln>
                            <a:noFill/>
                          </a:ln>
                          <a:solidFill>
                            <a:srgbClr val="1269B0"/>
                          </a:solidFill>
                          <a:effectLst/>
                          <a:latin typeface="Calibri"/>
                          <a:cs typeface="Calibri"/>
                        </a:rPr>
                        <a:t>Radionuclide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noProof="0">
                          <a:ln>
                            <a:noFill/>
                          </a:ln>
                          <a:solidFill>
                            <a:srgbClr val="1269B0"/>
                          </a:solidFill>
                          <a:effectLst/>
                          <a:latin typeface="Calibri"/>
                          <a:cs typeface="Calibri"/>
                        </a:rPr>
                        <a:t>Half-life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noProof="0">
                          <a:ln>
                            <a:noFill/>
                          </a:ln>
                          <a:solidFill>
                            <a:srgbClr val="1269B0"/>
                          </a:solidFill>
                          <a:effectLst/>
                          <a:latin typeface="Calibri"/>
                          <a:cs typeface="Calibri"/>
                        </a:rPr>
                        <a:t>E</a:t>
                      </a:r>
                      <a:r>
                        <a:rPr kumimoji="0" lang="en-US" sz="1800" b="1" i="0" u="none" strike="noStrike" cap="none" normalizeH="0" baseline="-25000" noProof="0">
                          <a:ln>
                            <a:noFill/>
                          </a:ln>
                          <a:solidFill>
                            <a:srgbClr val="1269B0"/>
                          </a:solidFill>
                          <a:effectLst/>
                          <a:latin typeface="Calibri"/>
                          <a:cs typeface="Calibri"/>
                        </a:rPr>
                        <a:t>max</a:t>
                      </a:r>
                      <a:r>
                        <a:rPr kumimoji="0" lang="en-US" sz="1800" b="1" i="0" u="none" strike="noStrike" cap="none" normalizeH="0" baseline="0" noProof="0">
                          <a:ln>
                            <a:noFill/>
                          </a:ln>
                          <a:solidFill>
                            <a:srgbClr val="1269B0"/>
                          </a:solidFill>
                          <a:effectLst/>
                          <a:latin typeface="Calibri"/>
                          <a:cs typeface="Calibri"/>
                        </a:rPr>
                        <a:t> (MeV)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noProof="0">
                          <a:ln>
                            <a:noFill/>
                          </a:ln>
                          <a:solidFill>
                            <a:srgbClr val="1269B0"/>
                          </a:solidFill>
                          <a:effectLst/>
                          <a:latin typeface="Calibri"/>
                          <a:cs typeface="Calibri"/>
                        </a:rPr>
                        <a:t>e</a:t>
                      </a:r>
                      <a:r>
                        <a:rPr kumimoji="0" lang="en-US" sz="1800" b="1" i="0" u="none" strike="noStrike" cap="none" normalizeH="0" baseline="30000" noProof="0">
                          <a:ln>
                            <a:noFill/>
                          </a:ln>
                          <a:solidFill>
                            <a:srgbClr val="1269B0"/>
                          </a:solidFill>
                          <a:effectLst/>
                          <a:latin typeface="Calibri"/>
                          <a:cs typeface="Calibri"/>
                        </a:rPr>
                        <a:t>+</a:t>
                      </a:r>
                      <a:r>
                        <a:rPr kumimoji="0" lang="en-US" sz="1800" b="1" i="0" u="none" strike="noStrike" cap="none" normalizeH="0" baseline="0" noProof="0">
                          <a:ln>
                            <a:noFill/>
                          </a:ln>
                          <a:solidFill>
                            <a:srgbClr val="1269B0"/>
                          </a:solidFill>
                          <a:effectLst/>
                          <a:latin typeface="Calibri"/>
                          <a:cs typeface="Calibri"/>
                        </a:rPr>
                        <a:t> decay (%)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30000" noProof="0">
                          <a:ln>
                            <a:noFill/>
                          </a:ln>
                          <a:solidFill>
                            <a:srgbClr val="1269B0"/>
                          </a:solidFill>
                          <a:effectLst/>
                          <a:latin typeface="Calibri"/>
                          <a:cs typeface="Calibri"/>
                        </a:rPr>
                        <a:t>11</a:t>
                      </a:r>
                      <a:r>
                        <a:rPr kumimoji="0" lang="en-US" sz="1800" b="0" i="0" u="none" strike="noStrike" cap="none" normalizeH="0" baseline="0" noProof="0">
                          <a:ln>
                            <a:noFill/>
                          </a:ln>
                          <a:solidFill>
                            <a:srgbClr val="1269B0"/>
                          </a:solidFill>
                          <a:effectLst/>
                          <a:latin typeface="Calibri"/>
                          <a:cs typeface="Calibri"/>
                        </a:rPr>
                        <a:t>C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noProof="0">
                          <a:ln>
                            <a:noFill/>
                          </a:ln>
                          <a:solidFill>
                            <a:srgbClr val="1269B0"/>
                          </a:solidFill>
                          <a:effectLst/>
                          <a:latin typeface="Calibri"/>
                          <a:cs typeface="Calibri"/>
                        </a:rPr>
                        <a:t>20.4 min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noProof="0">
                          <a:ln>
                            <a:noFill/>
                          </a:ln>
                          <a:solidFill>
                            <a:srgbClr val="1269B0"/>
                          </a:solidFill>
                          <a:effectLst/>
                          <a:latin typeface="Calibri"/>
                          <a:cs typeface="Calibri"/>
                        </a:rPr>
                        <a:t>0.96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noProof="0">
                          <a:ln>
                            <a:noFill/>
                          </a:ln>
                          <a:solidFill>
                            <a:srgbClr val="1269B0"/>
                          </a:solidFill>
                          <a:effectLst/>
                          <a:latin typeface="Calibri"/>
                          <a:cs typeface="Calibri"/>
                        </a:rPr>
                        <a:t>100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3000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cs typeface="Calibri"/>
                        </a:rPr>
                        <a:t>13</a:t>
                      </a:r>
                      <a:r>
                        <a:rPr kumimoji="0" lang="en-US" sz="18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cs typeface="Calibri"/>
                        </a:rPr>
                        <a:t>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cs typeface="Calibri"/>
                        </a:rPr>
                        <a:t>10 min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cs typeface="Calibri"/>
                        </a:rPr>
                        <a:t>1.20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cs typeface="Calibri"/>
                        </a:rPr>
                        <a:t>100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3000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cs typeface="Calibri"/>
                        </a:rPr>
                        <a:t>15</a:t>
                      </a:r>
                      <a:r>
                        <a:rPr kumimoji="0" lang="en-US" sz="18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cs typeface="Calibri"/>
                        </a:rPr>
                        <a:t>O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cs typeface="Calibri"/>
                        </a:rPr>
                        <a:t>2 min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cs typeface="Calibri"/>
                        </a:rPr>
                        <a:t>1.73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cs typeface="Calibri"/>
                        </a:rPr>
                        <a:t>100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30000" noProof="0">
                          <a:ln>
                            <a:noFill/>
                          </a:ln>
                          <a:solidFill>
                            <a:srgbClr val="1269B0"/>
                          </a:solidFill>
                          <a:effectLst/>
                          <a:latin typeface="Calibri"/>
                          <a:cs typeface="Calibri"/>
                        </a:rPr>
                        <a:t>18</a:t>
                      </a:r>
                      <a:r>
                        <a:rPr kumimoji="0" lang="en-US" sz="1800" b="0" i="0" u="none" strike="noStrike" cap="none" normalizeH="0" baseline="0" noProof="0">
                          <a:ln>
                            <a:noFill/>
                          </a:ln>
                          <a:solidFill>
                            <a:srgbClr val="1269B0"/>
                          </a:solidFill>
                          <a:effectLst/>
                          <a:latin typeface="Calibri"/>
                          <a:cs typeface="Calibri"/>
                        </a:rPr>
                        <a:t>F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noProof="0">
                          <a:ln>
                            <a:noFill/>
                          </a:ln>
                          <a:solidFill>
                            <a:srgbClr val="1269B0"/>
                          </a:solidFill>
                          <a:effectLst/>
                          <a:latin typeface="Calibri"/>
                          <a:cs typeface="Calibri"/>
                        </a:rPr>
                        <a:t>110 min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noProof="0">
                          <a:ln>
                            <a:noFill/>
                          </a:ln>
                          <a:solidFill>
                            <a:srgbClr val="1269B0"/>
                          </a:solidFill>
                          <a:effectLst/>
                          <a:latin typeface="Calibri"/>
                          <a:cs typeface="Calibri"/>
                        </a:rPr>
                        <a:t>0.63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noProof="0">
                          <a:ln>
                            <a:noFill/>
                          </a:ln>
                          <a:solidFill>
                            <a:srgbClr val="1269B0"/>
                          </a:solidFill>
                          <a:effectLst/>
                          <a:latin typeface="Calibri"/>
                          <a:cs typeface="Calibri"/>
                        </a:rPr>
                        <a:t>97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3000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cs typeface="Calibri"/>
                        </a:rPr>
                        <a:t>22</a:t>
                      </a:r>
                      <a:r>
                        <a:rPr kumimoji="0" lang="en-US" sz="18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cs typeface="Calibri"/>
                        </a:rPr>
                        <a:t>Na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cs typeface="Calibri"/>
                        </a:rPr>
                        <a:t>2.6 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cs typeface="Calibri"/>
                        </a:rPr>
                        <a:t>0.55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cs typeface="Calibri"/>
                        </a:rPr>
                        <a:t>90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3000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cs typeface="Calibri"/>
                        </a:rPr>
                        <a:t>62</a:t>
                      </a:r>
                      <a:r>
                        <a:rPr kumimoji="0" lang="en-US" sz="18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cs typeface="Calibri"/>
                        </a:rPr>
                        <a:t>Cu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cs typeface="Calibri"/>
                        </a:rPr>
                        <a:t>9.7 min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cs typeface="Calibri"/>
                        </a:rPr>
                        <a:t>2.93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cs typeface="Calibri"/>
                        </a:rPr>
                        <a:t>97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3000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cs typeface="Calibri"/>
                        </a:rPr>
                        <a:t>64</a:t>
                      </a:r>
                      <a:r>
                        <a:rPr kumimoji="0" lang="en-US" sz="18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cs typeface="Calibri"/>
                        </a:rPr>
                        <a:t>Cu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cs typeface="Calibri"/>
                        </a:rPr>
                        <a:t>12.7 h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cs typeface="Calibri"/>
                        </a:rPr>
                        <a:t>0.65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cs typeface="Calibri"/>
                        </a:rPr>
                        <a:t>29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3000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cs typeface="Calibri"/>
                        </a:rPr>
                        <a:t>68</a:t>
                      </a:r>
                      <a:r>
                        <a:rPr kumimoji="0" lang="en-US" sz="18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cs typeface="Calibri"/>
                        </a:rPr>
                        <a:t>Ga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cs typeface="Calibri"/>
                        </a:rPr>
                        <a:t>67.6 min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cs typeface="Calibri"/>
                        </a:rPr>
                        <a:t>1.89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cs typeface="Calibri"/>
                        </a:rPr>
                        <a:t>89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3000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cs typeface="Calibri"/>
                        </a:rPr>
                        <a:t>76</a:t>
                      </a:r>
                      <a:r>
                        <a:rPr kumimoji="0" lang="en-US" sz="18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cs typeface="Calibri"/>
                        </a:rPr>
                        <a:t>Br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cs typeface="Calibri"/>
                        </a:rPr>
                        <a:t>16.2 h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cs typeface="Calibri"/>
                        </a:rPr>
                        <a:t>Various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cs typeface="Calibri"/>
                        </a:rPr>
                        <a:t>56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3000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cs typeface="Calibri"/>
                        </a:rPr>
                        <a:t>82</a:t>
                      </a:r>
                      <a:r>
                        <a:rPr kumimoji="0" lang="en-US" sz="18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cs typeface="Calibri"/>
                        </a:rPr>
                        <a:t>Rb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cs typeface="Calibri"/>
                        </a:rPr>
                        <a:t>1.3 min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cs typeface="Calibri"/>
                        </a:rPr>
                        <a:t>2.60, 3.38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cs typeface="Calibri"/>
                        </a:rPr>
                        <a:t>96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3000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cs typeface="Calibri"/>
                        </a:rPr>
                        <a:t>124</a:t>
                      </a:r>
                      <a:r>
                        <a:rPr kumimoji="0" lang="en-US" sz="18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cs typeface="Calibri"/>
                        </a:rPr>
                        <a:t>I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cs typeface="Calibri"/>
                        </a:rPr>
                        <a:t>4.2 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cs typeface="Calibri"/>
                        </a:rPr>
                        <a:t>1.53, 2.14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cs typeface="Calibri"/>
                        </a:rPr>
                        <a:t>23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PET radioisotopes</a:t>
            </a:r>
          </a:p>
        </p:txBody>
      </p:sp>
      <p:sp>
        <p:nvSpPr>
          <p:cNvPr id="4" name="Slide Number Placeholder 4">
            <a:extLst>
              <a:ext uri="{FF2B5EF4-FFF2-40B4-BE49-F238E27FC236}">
                <a16:creationId xmlns:a16="http://schemas.microsoft.com/office/drawing/2014/main" id="{CF8F9504-401C-4041-8633-573445142B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6579" y="6418070"/>
            <a:ext cx="396836" cy="365125"/>
          </a:xfrm>
        </p:spPr>
        <p:txBody>
          <a:bodyPr/>
          <a:lstStyle/>
          <a:p>
            <a:fld id="{79594931-7310-8546-9CE2-0B8C244628BE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0FFB3A-0643-BB42-9996-45CF77FAF984}"/>
              </a:ext>
            </a:extLst>
          </p:cNvPr>
          <p:cNvSpPr txBox="1"/>
          <p:nvPr/>
        </p:nvSpPr>
        <p:spPr>
          <a:xfrm>
            <a:off x="7956376" y="458475"/>
            <a:ext cx="792088" cy="536043"/>
          </a:xfrm>
          <a:prstGeom prst="roundRect">
            <a:avLst/>
          </a:prstGeom>
          <a:solidFill>
            <a:schemeClr val="accent2"/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 lIns="0" tIns="0" rIns="0" bIns="0" rtlCol="0" anchor="ctr" anchorCtr="1">
            <a:noAutofit/>
          </a:bodyPr>
          <a:lstStyle/>
          <a:p>
            <a:pPr algn="ctr"/>
            <a:r>
              <a:rPr lang="de-CH" sz="1400" baseline="0">
                <a:solidFill>
                  <a:schemeClr val="bg1"/>
                </a:solidFill>
                <a:latin typeface="Calibri"/>
                <a:cs typeface="Calibri"/>
              </a:rPr>
              <a:t>Chapter</a:t>
            </a:r>
            <a:br>
              <a:rPr lang="de-CH" sz="1400" baseline="0">
                <a:solidFill>
                  <a:schemeClr val="bg1"/>
                </a:solidFill>
                <a:latin typeface="Calibri"/>
                <a:cs typeface="Calibri"/>
              </a:rPr>
            </a:br>
            <a:r>
              <a:rPr lang="de-CH" sz="1400" baseline="0">
                <a:solidFill>
                  <a:schemeClr val="bg1"/>
                </a:solidFill>
                <a:latin typeface="Calibri"/>
                <a:cs typeface="Calibri"/>
              </a:rPr>
              <a:t>3.14</a:t>
            </a:r>
            <a:endParaRPr lang="en-US" sz="1400" baseline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6" name="Rectangle 11">
            <a:extLst>
              <a:ext uri="{FF2B5EF4-FFF2-40B4-BE49-F238E27FC236}">
                <a16:creationId xmlns:a16="http://schemas.microsoft.com/office/drawing/2014/main" id="{81547168-75F9-2C4D-9EB8-51FD0169DC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3999" y="1916832"/>
            <a:ext cx="6096001" cy="360040"/>
          </a:xfrm>
          <a:prstGeom prst="rect">
            <a:avLst/>
          </a:prstGeom>
          <a:solidFill>
            <a:srgbClr val="1269B0">
              <a:alpha val="32156"/>
            </a:srgbClr>
          </a:solidFill>
          <a:ln>
            <a:noFill/>
          </a:ln>
        </p:spPr>
        <p:txBody>
          <a:bodyPr wrap="none" anchor="ctr"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55045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3" name="Rectangle 3"/>
          <p:cNvSpPr>
            <a:spLocks noChangeArrowheads="1"/>
          </p:cNvSpPr>
          <p:nvPr/>
        </p:nvSpPr>
        <p:spPr bwMode="auto">
          <a:xfrm>
            <a:off x="632544" y="3805469"/>
            <a:ext cx="1387625" cy="1136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ctr" eaLnBrk="0" hangingPunct="0"/>
            <a:r>
              <a:rPr lang="en-US" sz="1800" baseline="0">
                <a:latin typeface="Calibri" pitchFamily="34" charset="0"/>
                <a:cs typeface="Arial" pitchFamily="34" charset="0"/>
              </a:rPr>
              <a:t>Proton</a:t>
            </a:r>
          </a:p>
          <a:p>
            <a:pPr algn="ctr" eaLnBrk="0" hangingPunct="0"/>
            <a:r>
              <a:rPr lang="en-US" sz="1800" baseline="0">
                <a:latin typeface="Calibri" pitchFamily="34" charset="0"/>
                <a:cs typeface="Arial" pitchFamily="34" charset="0"/>
              </a:rPr>
              <a:t>capture</a:t>
            </a:r>
          </a:p>
          <a:p>
            <a:pPr algn="ctr" eaLnBrk="0" hangingPunct="0"/>
            <a:r>
              <a:rPr lang="en-US" sz="1600" b="0" i="1" baseline="0">
                <a:latin typeface="Calibri" pitchFamily="34" charset="0"/>
                <a:cs typeface="Arial" pitchFamily="34" charset="0"/>
              </a:rPr>
              <a:t>Proton source:</a:t>
            </a:r>
          </a:p>
          <a:p>
            <a:pPr algn="ctr" eaLnBrk="0" hangingPunct="0"/>
            <a:r>
              <a:rPr lang="en-US" sz="1600" b="0" i="1" baseline="0">
                <a:latin typeface="Calibri" pitchFamily="34" charset="0"/>
                <a:cs typeface="Arial" pitchFamily="34" charset="0"/>
              </a:rPr>
              <a:t>cyclotron</a:t>
            </a:r>
          </a:p>
        </p:txBody>
      </p:sp>
      <p:sp>
        <p:nvSpPr>
          <p:cNvPr id="81924" name="Rectangle 4"/>
          <p:cNvSpPr>
            <a:spLocks noChangeArrowheads="1"/>
          </p:cNvSpPr>
          <p:nvPr/>
        </p:nvSpPr>
        <p:spPr bwMode="auto">
          <a:xfrm>
            <a:off x="2471780" y="3805469"/>
            <a:ext cx="1312863" cy="912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ctr" eaLnBrk="0" hangingPunct="0"/>
            <a:r>
              <a:rPr lang="en-US" sz="1800" baseline="0">
                <a:latin typeface="Calibri" pitchFamily="34" charset="0"/>
                <a:cs typeface="Arial" pitchFamily="34" charset="0"/>
              </a:rPr>
              <a:t>Metastable</a:t>
            </a:r>
          </a:p>
          <a:p>
            <a:pPr algn="ctr" eaLnBrk="0" hangingPunct="0"/>
            <a:r>
              <a:rPr lang="en-US" sz="1800" baseline="0">
                <a:latin typeface="Calibri" pitchFamily="34" charset="0"/>
                <a:cs typeface="Arial" pitchFamily="34" charset="0"/>
              </a:rPr>
              <a:t>nucleus</a:t>
            </a:r>
            <a:endParaRPr lang="en-US" sz="1800" b="0" baseline="0">
              <a:latin typeface="Calibri" pitchFamily="34" charset="0"/>
              <a:cs typeface="Arial" pitchFamily="34" charset="0"/>
            </a:endParaRPr>
          </a:p>
          <a:p>
            <a:pPr algn="ctr" eaLnBrk="0" hangingPunct="0"/>
            <a:r>
              <a:rPr lang="en-US" sz="1600" b="0" baseline="0">
                <a:latin typeface="Calibri" pitchFamily="34" charset="0"/>
                <a:cs typeface="Arial" pitchFamily="34" charset="0"/>
              </a:rPr>
              <a:t>(</a:t>
            </a:r>
            <a:r>
              <a:rPr lang="en-US" sz="1600" b="0" i="1" baseline="0"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sz="1600" b="0" baseline="-25000">
                <a:latin typeface="Times New Roman" pitchFamily="18" charset="0"/>
                <a:cs typeface="Times New Roman" pitchFamily="18" charset="0"/>
              </a:rPr>
              <a:t>1/2</a:t>
            </a:r>
            <a:r>
              <a:rPr lang="en-US" sz="1600" b="0" baseline="0">
                <a:latin typeface="Times New Roman" pitchFamily="18" charset="0"/>
                <a:cs typeface="Times New Roman" pitchFamily="18" charset="0"/>
              </a:rPr>
              <a:t> &lt;&lt; 1s</a:t>
            </a:r>
            <a:r>
              <a:rPr lang="en-US" sz="1600" b="0" baseline="0">
                <a:latin typeface="Calibri" pitchFamily="34" charset="0"/>
                <a:cs typeface="Arial" pitchFamily="34" charset="0"/>
              </a:rPr>
              <a:t>)</a:t>
            </a:r>
          </a:p>
        </p:txBody>
      </p:sp>
      <p:sp>
        <p:nvSpPr>
          <p:cNvPr id="81925" name="Rectangle 5"/>
          <p:cNvSpPr>
            <a:spLocks noChangeArrowheads="1"/>
          </p:cNvSpPr>
          <p:nvPr/>
        </p:nvSpPr>
        <p:spPr bwMode="auto">
          <a:xfrm>
            <a:off x="1867736" y="5389992"/>
            <a:ext cx="2520950" cy="5822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>
            <a:spAutoFit/>
          </a:bodyPr>
          <a:lstStyle/>
          <a:p>
            <a:pPr algn="ctr" eaLnBrk="0" hangingPunct="0"/>
            <a:r>
              <a:rPr lang="en-US" sz="1600" b="0" i="1" baseline="0">
                <a:latin typeface="Calibri" pitchFamily="34" charset="0"/>
                <a:cs typeface="Arial" pitchFamily="34" charset="0"/>
              </a:rPr>
              <a:t>Stabilization by emission of </a:t>
            </a:r>
            <a:r>
              <a:rPr lang="en-US" sz="1600" b="0" i="1" baseline="0">
                <a:latin typeface="Symbol" pitchFamily="18" charset="2"/>
                <a:cs typeface="Arial" pitchFamily="34" charset="0"/>
              </a:rPr>
              <a:t>a</a:t>
            </a:r>
            <a:r>
              <a:rPr lang="en-US" sz="1600" b="0" i="1" baseline="0">
                <a:latin typeface="Calibri" pitchFamily="34" charset="0"/>
                <a:cs typeface="Arial" pitchFamily="34" charset="0"/>
              </a:rPr>
              <a:t>-particle</a:t>
            </a:r>
          </a:p>
        </p:txBody>
      </p:sp>
      <p:sp>
        <p:nvSpPr>
          <p:cNvPr id="81926" name="Rectangle 6"/>
          <p:cNvSpPr>
            <a:spLocks noChangeArrowheads="1"/>
          </p:cNvSpPr>
          <p:nvPr/>
        </p:nvSpPr>
        <p:spPr bwMode="auto">
          <a:xfrm>
            <a:off x="4334633" y="3805469"/>
            <a:ext cx="2143125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>
            <a:spAutoFit/>
          </a:bodyPr>
          <a:lstStyle/>
          <a:p>
            <a:pPr algn="ctr" eaLnBrk="0" hangingPunct="0"/>
            <a:r>
              <a:rPr lang="en-US" sz="1800" baseline="0">
                <a:solidFill>
                  <a:srgbClr val="1269B0"/>
                </a:solidFill>
                <a:latin typeface="Calibri" pitchFamily="34" charset="0"/>
                <a:cs typeface="Arial" pitchFamily="34" charset="0"/>
              </a:rPr>
              <a:t>Positron</a:t>
            </a:r>
          </a:p>
          <a:p>
            <a:pPr algn="ctr" eaLnBrk="0" hangingPunct="0"/>
            <a:r>
              <a:rPr lang="en-US" sz="1800" baseline="0">
                <a:solidFill>
                  <a:srgbClr val="1269B0"/>
                </a:solidFill>
                <a:latin typeface="Calibri" pitchFamily="34" charset="0"/>
                <a:cs typeface="Arial" pitchFamily="34" charset="0"/>
              </a:rPr>
              <a:t>emitter</a:t>
            </a:r>
          </a:p>
          <a:p>
            <a:pPr algn="ctr" eaLnBrk="0" hangingPunct="0"/>
            <a:r>
              <a:rPr lang="en-US" sz="1600" b="0" i="1" baseline="0">
                <a:solidFill>
                  <a:srgbClr val="1269B0"/>
                </a:solidFill>
                <a:latin typeface="Calibri" pitchFamily="34" charset="0"/>
                <a:cs typeface="Arial" pitchFamily="34" charset="0"/>
              </a:rPr>
              <a:t>Stabilization by</a:t>
            </a:r>
          </a:p>
          <a:p>
            <a:pPr algn="ctr" eaLnBrk="0" hangingPunct="0"/>
            <a:r>
              <a:rPr lang="en-US" sz="1600" b="0" i="1" baseline="0">
                <a:solidFill>
                  <a:srgbClr val="1269B0"/>
                </a:solidFill>
                <a:latin typeface="Calibri" pitchFamily="34" charset="0"/>
                <a:cs typeface="Arial" pitchFamily="34" charset="0"/>
              </a:rPr>
              <a:t>positron emission</a:t>
            </a:r>
            <a:endParaRPr lang="en-US" sz="1600" b="0" baseline="0">
              <a:solidFill>
                <a:srgbClr val="1269B0"/>
              </a:solidFill>
              <a:latin typeface="Calibri" pitchFamily="34" charset="0"/>
              <a:cs typeface="Arial" pitchFamily="34" charset="0"/>
            </a:endParaRPr>
          </a:p>
          <a:p>
            <a:pPr algn="ctr" eaLnBrk="0" hangingPunct="0"/>
            <a:endParaRPr lang="en-US" sz="1800" baseline="0">
              <a:solidFill>
                <a:srgbClr val="1269B0"/>
              </a:solidFill>
              <a:latin typeface="Calibri" pitchFamily="34" charset="0"/>
              <a:cs typeface="Arial" pitchFamily="34" charset="0"/>
            </a:endParaRPr>
          </a:p>
          <a:p>
            <a:pPr algn="ctr" eaLnBrk="0" hangingPunct="0"/>
            <a:endParaRPr lang="en-US" sz="1800" baseline="0">
              <a:solidFill>
                <a:srgbClr val="1269B0"/>
              </a:solidFill>
              <a:latin typeface="Calibri" pitchFamily="34" charset="0"/>
              <a:cs typeface="Arial" pitchFamily="34" charset="0"/>
            </a:endParaRPr>
          </a:p>
          <a:p>
            <a:pPr algn="ctr" eaLnBrk="0" hangingPunct="0"/>
            <a:r>
              <a:rPr lang="en-US" sz="1800" baseline="0">
                <a:solidFill>
                  <a:srgbClr val="1269B0"/>
                </a:solidFill>
                <a:latin typeface="Calibri" pitchFamily="34" charset="0"/>
                <a:cs typeface="Arial" pitchFamily="34" charset="0"/>
              </a:rPr>
              <a:t>Chemical</a:t>
            </a:r>
          </a:p>
          <a:p>
            <a:pPr algn="ctr" eaLnBrk="0" hangingPunct="0"/>
            <a:r>
              <a:rPr lang="en-US" sz="1800" baseline="0">
                <a:solidFill>
                  <a:srgbClr val="1269B0"/>
                </a:solidFill>
                <a:latin typeface="Calibri" pitchFamily="34" charset="0"/>
                <a:cs typeface="Arial" pitchFamily="34" charset="0"/>
              </a:rPr>
              <a:t>synthesis</a:t>
            </a:r>
          </a:p>
        </p:txBody>
      </p:sp>
      <p:sp>
        <p:nvSpPr>
          <p:cNvPr id="81927" name="Rectangle 7"/>
          <p:cNvSpPr>
            <a:spLocks noChangeArrowheads="1"/>
          </p:cNvSpPr>
          <p:nvPr/>
        </p:nvSpPr>
        <p:spPr bwMode="auto">
          <a:xfrm>
            <a:off x="7026978" y="3805469"/>
            <a:ext cx="912110" cy="6437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sz="1800" baseline="0">
                <a:solidFill>
                  <a:srgbClr val="1269B0"/>
                </a:solidFill>
                <a:latin typeface="Calibri" pitchFamily="34" charset="0"/>
                <a:cs typeface="Arial" pitchFamily="34" charset="0"/>
              </a:rPr>
              <a:t>Stable </a:t>
            </a:r>
          </a:p>
          <a:p>
            <a:pPr eaLnBrk="0" hangingPunct="0"/>
            <a:r>
              <a:rPr lang="en-US" sz="1800" baseline="0">
                <a:solidFill>
                  <a:srgbClr val="1269B0"/>
                </a:solidFill>
                <a:latin typeface="Calibri" pitchFamily="34" charset="0"/>
                <a:cs typeface="Arial" pitchFamily="34" charset="0"/>
              </a:rPr>
              <a:t>nucleus</a:t>
            </a:r>
          </a:p>
        </p:txBody>
      </p:sp>
      <p:sp>
        <p:nvSpPr>
          <p:cNvPr id="81928" name="Line 8"/>
          <p:cNvSpPr>
            <a:spLocks noChangeShapeType="1"/>
          </p:cNvSpPr>
          <p:nvPr/>
        </p:nvSpPr>
        <p:spPr bwMode="auto">
          <a:xfrm>
            <a:off x="5364088" y="4981937"/>
            <a:ext cx="3175" cy="347662"/>
          </a:xfrm>
          <a:prstGeom prst="line">
            <a:avLst/>
          </a:prstGeom>
          <a:noFill/>
          <a:ln w="76200">
            <a:solidFill>
              <a:schemeClr val="accent1"/>
            </a:solidFill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de-CH" baseline="0">
              <a:latin typeface="Calibri" pitchFamily="34" charset="0"/>
            </a:endParaRPr>
          </a:p>
        </p:txBody>
      </p:sp>
      <p:sp>
        <p:nvSpPr>
          <p:cNvPr id="81929" name="Rectangle 9"/>
          <p:cNvSpPr>
            <a:spLocks noChangeArrowheads="1"/>
          </p:cNvSpPr>
          <p:nvPr/>
        </p:nvSpPr>
        <p:spPr bwMode="auto">
          <a:xfrm>
            <a:off x="520224" y="2239341"/>
            <a:ext cx="3446457" cy="7360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>
                <a:latin typeface="Calibri" panose="020F0502020204030204" pitchFamily="34" charset="0"/>
                <a:cs typeface="Arial" pitchFamily="34" charset="0"/>
              </a:rPr>
              <a:t>    </a:t>
            </a:r>
            <a:r>
              <a:rPr lang="en-US" sz="2400" b="1">
                <a:solidFill>
                  <a:srgbClr val="1269B0"/>
                </a:solidFill>
                <a:latin typeface="Calibri" panose="020F0502020204030204" pitchFamily="34" charset="0"/>
                <a:cs typeface="Arial" pitchFamily="34" charset="0"/>
              </a:rPr>
              <a:t> </a:t>
            </a:r>
            <a:r>
              <a:rPr lang="en-US" sz="2400" b="1" baseline="30000">
                <a:solidFill>
                  <a:srgbClr val="1269B0"/>
                </a:solidFill>
                <a:latin typeface="Calibri" panose="020F0502020204030204" pitchFamily="34" charset="0"/>
                <a:cs typeface="Arial" pitchFamily="34" charset="0"/>
              </a:rPr>
              <a:t>14</a:t>
            </a:r>
            <a:r>
              <a:rPr lang="en-US" sz="2400" b="1" baseline="0">
                <a:solidFill>
                  <a:srgbClr val="1269B0"/>
                </a:solidFill>
                <a:latin typeface="Calibri" panose="020F0502020204030204" pitchFamily="34" charset="0"/>
                <a:cs typeface="Arial" pitchFamily="34" charset="0"/>
              </a:rPr>
              <a:t>N   </a:t>
            </a:r>
            <a:r>
              <a:rPr lang="en-US" b="0" baseline="0">
                <a:latin typeface="Calibri" pitchFamily="34" charset="0"/>
                <a:cs typeface="Arial" pitchFamily="34" charset="0"/>
              </a:rPr>
              <a:t>+ </a:t>
            </a:r>
            <a:r>
              <a:rPr lang="en-US" baseline="0">
                <a:latin typeface="Calibri" pitchFamily="34" charset="0"/>
                <a:cs typeface="Arial" pitchFamily="34" charset="0"/>
              </a:rPr>
              <a:t> </a:t>
            </a:r>
            <a:r>
              <a:rPr lang="en-US" baseline="0">
                <a:latin typeface="Calibri" panose="020F0502020204030204" pitchFamily="34" charset="0"/>
                <a:cs typeface="Times New Roman" pitchFamily="18" charset="0"/>
              </a:rPr>
              <a:t>p</a:t>
            </a:r>
            <a:r>
              <a:rPr lang="en-US" b="0" baseline="0">
                <a:latin typeface="Calibri" pitchFamily="34" charset="0"/>
                <a:cs typeface="Arial" pitchFamily="34" charset="0"/>
              </a:rPr>
              <a:t>                    </a:t>
            </a:r>
            <a:r>
              <a:rPr lang="en-US" sz="2400" b="0" baseline="0">
                <a:latin typeface="Calibri" pitchFamily="34" charset="0"/>
                <a:cs typeface="Arial" pitchFamily="34" charset="0"/>
              </a:rPr>
              <a:t>[</a:t>
            </a:r>
            <a:r>
              <a:rPr lang="en-US" sz="2400" baseline="30000">
                <a:latin typeface="Calibri" pitchFamily="34" charset="0"/>
                <a:cs typeface="Arial" pitchFamily="34" charset="0"/>
              </a:rPr>
              <a:t>15</a:t>
            </a:r>
            <a:r>
              <a:rPr lang="en-US" sz="2400" baseline="0">
                <a:latin typeface="Calibri" pitchFamily="34" charset="0"/>
                <a:cs typeface="Arial" pitchFamily="34" charset="0"/>
              </a:rPr>
              <a:t>F </a:t>
            </a:r>
            <a:r>
              <a:rPr lang="en-US" sz="2400" b="0" baseline="0">
                <a:latin typeface="Calibri" pitchFamily="34" charset="0"/>
                <a:cs typeface="Arial" pitchFamily="34" charset="0"/>
              </a:rPr>
              <a:t>]  </a:t>
            </a:r>
          </a:p>
          <a:p>
            <a:pPr eaLnBrk="0" hangingPunct="0"/>
            <a:r>
              <a:rPr lang="en-US" b="0" baseline="0">
                <a:latin typeface="Calibri" pitchFamily="34" charset="0"/>
                <a:cs typeface="Arial" pitchFamily="34" charset="0"/>
              </a:rPr>
              <a:t>   (7p, 7n)        	        (8p, 7n)    </a:t>
            </a:r>
          </a:p>
        </p:txBody>
      </p:sp>
      <p:sp>
        <p:nvSpPr>
          <p:cNvPr id="81930" name="Rectangle 10"/>
          <p:cNvSpPr>
            <a:spLocks noChangeArrowheads="1"/>
          </p:cNvSpPr>
          <p:nvPr/>
        </p:nvSpPr>
        <p:spPr bwMode="auto">
          <a:xfrm>
            <a:off x="4937125" y="1700808"/>
            <a:ext cx="905698" cy="6437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b="0" baseline="0">
                <a:latin typeface="Calibri" panose="020F0502020204030204" pitchFamily="34" charset="0"/>
                <a:cs typeface="Arial" pitchFamily="34" charset="0"/>
              </a:rPr>
              <a:t>    </a:t>
            </a:r>
            <a:r>
              <a:rPr lang="en-US" baseline="0">
                <a:latin typeface="Calibri" pitchFamily="34" charset="0"/>
                <a:cs typeface="Arial" pitchFamily="34" charset="0"/>
              </a:rPr>
              <a:t> </a:t>
            </a:r>
            <a:r>
              <a:rPr lang="en-US" baseline="0">
                <a:latin typeface="Symbol" panose="05050102010706020507" pitchFamily="18" charset="2"/>
                <a:cs typeface="Arial" pitchFamily="34" charset="0"/>
              </a:rPr>
              <a:t>a</a:t>
            </a:r>
          </a:p>
          <a:p>
            <a:pPr eaLnBrk="0" hangingPunct="0"/>
            <a:r>
              <a:rPr lang="en-US" b="0" baseline="0">
                <a:latin typeface="Calibri" pitchFamily="34" charset="0"/>
                <a:cs typeface="Arial" pitchFamily="34" charset="0"/>
              </a:rPr>
              <a:t>(2</a:t>
            </a:r>
            <a:r>
              <a:rPr lang="en-US" b="0" baseline="0">
                <a:latin typeface="Calibri" panose="020F0502020204030204" pitchFamily="34" charset="0"/>
                <a:cs typeface="Times New Roman" pitchFamily="18" charset="0"/>
              </a:rPr>
              <a:t>p</a:t>
            </a:r>
            <a:r>
              <a:rPr lang="en-US" b="0" baseline="0">
                <a:latin typeface="Calibri" pitchFamily="34" charset="0"/>
                <a:cs typeface="Arial" pitchFamily="34" charset="0"/>
              </a:rPr>
              <a:t>, 2</a:t>
            </a:r>
            <a:r>
              <a:rPr lang="en-US" b="0" baseline="0">
                <a:latin typeface="Calibri" panose="020F0502020204030204" pitchFamily="34" charset="0"/>
                <a:cs typeface="Times New Roman" pitchFamily="18" charset="0"/>
              </a:rPr>
              <a:t>n</a:t>
            </a:r>
            <a:r>
              <a:rPr lang="en-US" b="0" baseline="0">
                <a:latin typeface="Calibri" pitchFamily="34" charset="0"/>
                <a:cs typeface="Arial" pitchFamily="34" charset="0"/>
              </a:rPr>
              <a:t>)</a:t>
            </a:r>
          </a:p>
        </p:txBody>
      </p:sp>
      <p:sp>
        <p:nvSpPr>
          <p:cNvPr id="81931" name="Line 11"/>
          <p:cNvSpPr>
            <a:spLocks noChangeShapeType="1"/>
          </p:cNvSpPr>
          <p:nvPr/>
        </p:nvSpPr>
        <p:spPr bwMode="auto">
          <a:xfrm>
            <a:off x="1993900" y="2499320"/>
            <a:ext cx="733425" cy="1588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de-CH" sz="2400">
              <a:latin typeface="Calibri" panose="020F0502020204030204" pitchFamily="34" charset="0"/>
            </a:endParaRPr>
          </a:p>
        </p:txBody>
      </p:sp>
      <p:sp>
        <p:nvSpPr>
          <p:cNvPr id="81932" name="Line 12"/>
          <p:cNvSpPr>
            <a:spLocks noChangeShapeType="1"/>
          </p:cNvSpPr>
          <p:nvPr/>
        </p:nvSpPr>
        <p:spPr bwMode="auto">
          <a:xfrm>
            <a:off x="3905250" y="2500908"/>
            <a:ext cx="898525" cy="187325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de-CH" sz="2400">
              <a:latin typeface="Calibri" panose="020F0502020204030204" pitchFamily="34" charset="0"/>
            </a:endParaRPr>
          </a:p>
        </p:txBody>
      </p:sp>
      <p:sp>
        <p:nvSpPr>
          <p:cNvPr id="81933" name="Line 13"/>
          <p:cNvSpPr>
            <a:spLocks noChangeShapeType="1"/>
          </p:cNvSpPr>
          <p:nvPr/>
        </p:nvSpPr>
        <p:spPr bwMode="auto">
          <a:xfrm flipV="1">
            <a:off x="3925888" y="2013545"/>
            <a:ext cx="788987" cy="38735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de-CH" sz="2400">
              <a:latin typeface="Calibri" panose="020F0502020204030204" pitchFamily="34" charset="0"/>
            </a:endParaRPr>
          </a:p>
        </p:txBody>
      </p:sp>
      <p:sp>
        <p:nvSpPr>
          <p:cNvPr id="81934" name="Rectangle 14"/>
          <p:cNvSpPr>
            <a:spLocks noChangeArrowheads="1"/>
          </p:cNvSpPr>
          <p:nvPr/>
        </p:nvSpPr>
        <p:spPr bwMode="auto">
          <a:xfrm>
            <a:off x="4987925" y="2467570"/>
            <a:ext cx="1106488" cy="71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baseline="0">
              <a:latin typeface="Calibri" panose="020F0502020204030204" pitchFamily="34" charset="0"/>
            </a:endParaRPr>
          </a:p>
        </p:txBody>
      </p:sp>
      <p:sp>
        <p:nvSpPr>
          <p:cNvPr id="81935" name="Line 15"/>
          <p:cNvSpPr>
            <a:spLocks noChangeShapeType="1"/>
          </p:cNvSpPr>
          <p:nvPr/>
        </p:nvSpPr>
        <p:spPr bwMode="auto">
          <a:xfrm>
            <a:off x="5919752" y="2741706"/>
            <a:ext cx="1116013" cy="377825"/>
          </a:xfrm>
          <a:prstGeom prst="line">
            <a:avLst/>
          </a:prstGeom>
          <a:noFill/>
          <a:ln w="76200">
            <a:solidFill>
              <a:schemeClr val="accent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de-CH" baseline="0">
              <a:latin typeface="Calibri" panose="020F0502020204030204" pitchFamily="34" charset="0"/>
            </a:endParaRPr>
          </a:p>
        </p:txBody>
      </p:sp>
      <p:sp>
        <p:nvSpPr>
          <p:cNvPr id="81936" name="Rectangle 16"/>
          <p:cNvSpPr>
            <a:spLocks noChangeArrowheads="1"/>
          </p:cNvSpPr>
          <p:nvPr/>
        </p:nvSpPr>
        <p:spPr bwMode="auto">
          <a:xfrm>
            <a:off x="6962740" y="2909670"/>
            <a:ext cx="905698" cy="7360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baseline="0">
                <a:solidFill>
                  <a:srgbClr val="1269B0"/>
                </a:solidFill>
                <a:latin typeface="Calibri" panose="020F0502020204030204" pitchFamily="34" charset="0"/>
                <a:cs typeface="Arial" pitchFamily="34" charset="0"/>
              </a:rPr>
              <a:t>   </a:t>
            </a:r>
            <a:r>
              <a:rPr lang="en-US" sz="2400" baseline="30000">
                <a:solidFill>
                  <a:srgbClr val="1269B0"/>
                </a:solidFill>
                <a:latin typeface="Calibri" panose="020F0502020204030204" pitchFamily="34" charset="0"/>
                <a:cs typeface="Arial" pitchFamily="34" charset="0"/>
              </a:rPr>
              <a:t>11</a:t>
            </a:r>
            <a:r>
              <a:rPr lang="en-US" sz="2400" baseline="0">
                <a:solidFill>
                  <a:srgbClr val="1269B0"/>
                </a:solidFill>
                <a:latin typeface="Calibri" panose="020F0502020204030204" pitchFamily="34" charset="0"/>
                <a:cs typeface="Arial" pitchFamily="34" charset="0"/>
              </a:rPr>
              <a:t>B</a:t>
            </a:r>
          </a:p>
          <a:p>
            <a:pPr eaLnBrk="0" hangingPunct="0"/>
            <a:r>
              <a:rPr lang="en-US" b="0" baseline="0">
                <a:solidFill>
                  <a:srgbClr val="1269B0"/>
                </a:solidFill>
                <a:latin typeface="Calibri" pitchFamily="34" charset="0"/>
                <a:cs typeface="Arial" pitchFamily="34" charset="0"/>
              </a:rPr>
              <a:t>(5</a:t>
            </a:r>
            <a:r>
              <a:rPr lang="en-US" b="0" baseline="0">
                <a:solidFill>
                  <a:srgbClr val="1269B0"/>
                </a:solidFill>
                <a:latin typeface="Calibri" panose="020F0502020204030204" pitchFamily="34" charset="0"/>
                <a:cs typeface="Times New Roman" pitchFamily="18" charset="0"/>
              </a:rPr>
              <a:t>p</a:t>
            </a:r>
            <a:r>
              <a:rPr lang="en-US" b="0" baseline="0">
                <a:solidFill>
                  <a:srgbClr val="1269B0"/>
                </a:solidFill>
                <a:latin typeface="Calibri" pitchFamily="34" charset="0"/>
                <a:cs typeface="Arial" pitchFamily="34" charset="0"/>
              </a:rPr>
              <a:t>, 6</a:t>
            </a:r>
            <a:r>
              <a:rPr lang="en-US" b="0" baseline="0">
                <a:solidFill>
                  <a:srgbClr val="1269B0"/>
                </a:solidFill>
                <a:latin typeface="Calibri" panose="020F0502020204030204" pitchFamily="34" charset="0"/>
                <a:cs typeface="Times New Roman" pitchFamily="18" charset="0"/>
              </a:rPr>
              <a:t>n</a:t>
            </a:r>
            <a:r>
              <a:rPr lang="en-US" b="0" baseline="0">
                <a:solidFill>
                  <a:srgbClr val="1269B0"/>
                </a:solidFill>
                <a:latin typeface="Calibri" pitchFamily="34" charset="0"/>
                <a:cs typeface="Arial" pitchFamily="34" charset="0"/>
              </a:rPr>
              <a:t>)</a:t>
            </a:r>
          </a:p>
        </p:txBody>
      </p:sp>
      <p:sp>
        <p:nvSpPr>
          <p:cNvPr id="81937" name="Line 17"/>
          <p:cNvSpPr>
            <a:spLocks noChangeShapeType="1"/>
          </p:cNvSpPr>
          <p:nvPr/>
        </p:nvSpPr>
        <p:spPr bwMode="auto">
          <a:xfrm flipV="1">
            <a:off x="5935361" y="2236881"/>
            <a:ext cx="1039813" cy="42545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de-CH" baseline="0">
              <a:latin typeface="Calibri" panose="020F0502020204030204" pitchFamily="34" charset="0"/>
            </a:endParaRPr>
          </a:p>
        </p:txBody>
      </p:sp>
      <p:sp>
        <p:nvSpPr>
          <p:cNvPr id="81938" name="Rectangle 18"/>
          <p:cNvSpPr>
            <a:spLocks noChangeArrowheads="1"/>
          </p:cNvSpPr>
          <p:nvPr/>
        </p:nvSpPr>
        <p:spPr bwMode="auto">
          <a:xfrm>
            <a:off x="4933837" y="2454870"/>
            <a:ext cx="905697" cy="7976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ctr" eaLnBrk="0" hangingPunct="0"/>
            <a:r>
              <a:rPr lang="en-US" sz="2800" b="1" baseline="30000">
                <a:solidFill>
                  <a:srgbClr val="1269B0"/>
                </a:solidFill>
                <a:latin typeface="Calibri" panose="020F0502020204030204" pitchFamily="34" charset="0"/>
                <a:cs typeface="Arial" pitchFamily="34" charset="0"/>
              </a:rPr>
              <a:t>11</a:t>
            </a:r>
            <a:r>
              <a:rPr lang="en-US" sz="2800" b="1" baseline="0">
                <a:solidFill>
                  <a:srgbClr val="1269B0"/>
                </a:solidFill>
                <a:latin typeface="Calibri" panose="020F0502020204030204" pitchFamily="34" charset="0"/>
                <a:cs typeface="Arial" pitchFamily="34" charset="0"/>
              </a:rPr>
              <a:t>C</a:t>
            </a:r>
          </a:p>
          <a:p>
            <a:pPr algn="ctr" eaLnBrk="0" hangingPunct="0"/>
            <a:r>
              <a:rPr lang="en-US" b="0" baseline="0">
                <a:solidFill>
                  <a:srgbClr val="1269B0"/>
                </a:solidFill>
                <a:latin typeface="Calibri" pitchFamily="34" charset="0"/>
                <a:cs typeface="Arial" pitchFamily="34" charset="0"/>
              </a:rPr>
              <a:t>(6</a:t>
            </a:r>
            <a:r>
              <a:rPr lang="en-US" b="0" baseline="0">
                <a:solidFill>
                  <a:srgbClr val="1269B0"/>
                </a:solidFill>
                <a:latin typeface="Calibri" panose="020F0502020204030204" pitchFamily="34" charset="0"/>
                <a:cs typeface="Times New Roman" pitchFamily="18" charset="0"/>
              </a:rPr>
              <a:t>p</a:t>
            </a:r>
            <a:r>
              <a:rPr lang="en-US" b="0" baseline="0">
                <a:solidFill>
                  <a:srgbClr val="1269B0"/>
                </a:solidFill>
                <a:latin typeface="Calibri" pitchFamily="34" charset="0"/>
                <a:cs typeface="Arial" pitchFamily="34" charset="0"/>
              </a:rPr>
              <a:t>, 5</a:t>
            </a:r>
            <a:r>
              <a:rPr lang="en-US" b="0" baseline="0">
                <a:solidFill>
                  <a:srgbClr val="1269B0"/>
                </a:solidFill>
                <a:latin typeface="Calibri" panose="020F0502020204030204" pitchFamily="34" charset="0"/>
                <a:cs typeface="Times New Roman" pitchFamily="18" charset="0"/>
              </a:rPr>
              <a:t>n</a:t>
            </a:r>
            <a:r>
              <a:rPr lang="en-US" b="0" baseline="0">
                <a:solidFill>
                  <a:srgbClr val="1269B0"/>
                </a:solidFill>
                <a:latin typeface="Calibri" pitchFamily="34" charset="0"/>
                <a:cs typeface="Arial" pitchFamily="34" charset="0"/>
              </a:rPr>
              <a:t>)</a:t>
            </a:r>
          </a:p>
        </p:txBody>
      </p:sp>
      <p:sp>
        <p:nvSpPr>
          <p:cNvPr id="81939" name="Rectangle 19"/>
          <p:cNvSpPr>
            <a:spLocks noChangeArrowheads="1"/>
          </p:cNvSpPr>
          <p:nvPr/>
        </p:nvSpPr>
        <p:spPr bwMode="auto">
          <a:xfrm>
            <a:off x="7578725" y="1981795"/>
            <a:ext cx="360363" cy="38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baseline="0">
              <a:latin typeface="Calibri" panose="020F0502020204030204" pitchFamily="34" charset="0"/>
            </a:endParaRPr>
          </a:p>
        </p:txBody>
      </p:sp>
      <p:sp>
        <p:nvSpPr>
          <p:cNvPr id="81940" name="Rectangle 20"/>
          <p:cNvSpPr>
            <a:spLocks noChangeArrowheads="1"/>
          </p:cNvSpPr>
          <p:nvPr/>
        </p:nvSpPr>
        <p:spPr bwMode="auto">
          <a:xfrm>
            <a:off x="6983008" y="1972943"/>
            <a:ext cx="918522" cy="45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sz="2400" baseline="0">
                <a:solidFill>
                  <a:srgbClr val="1269B0"/>
                </a:solidFill>
                <a:latin typeface="Calibri" panose="020F0502020204030204" pitchFamily="34" charset="0"/>
                <a:cs typeface="Times New Roman" pitchFamily="18" charset="0"/>
              </a:rPr>
              <a:t>e</a:t>
            </a:r>
            <a:r>
              <a:rPr lang="en-US" sz="2400" baseline="30000">
                <a:solidFill>
                  <a:srgbClr val="1269B0"/>
                </a:solidFill>
                <a:latin typeface="Calibri" panose="020F0502020204030204" pitchFamily="34" charset="0"/>
                <a:cs typeface="Times New Roman" pitchFamily="18" charset="0"/>
              </a:rPr>
              <a:t>+</a:t>
            </a:r>
            <a:r>
              <a:rPr lang="en-US" sz="2400" baseline="0">
                <a:solidFill>
                  <a:srgbClr val="1269B0"/>
                </a:solidFill>
                <a:latin typeface="Calibri" panose="020F0502020204030204" pitchFamily="34" charset="0"/>
                <a:cs typeface="Times New Roman" pitchFamily="18" charset="0"/>
              </a:rPr>
              <a:t>  </a:t>
            </a:r>
            <a:r>
              <a:rPr lang="en-US" b="0" baseline="0">
                <a:solidFill>
                  <a:srgbClr val="1269B0"/>
                </a:solidFill>
                <a:latin typeface="Calibri" panose="020F0502020204030204" pitchFamily="34" charset="0"/>
                <a:cs typeface="Times New Roman" pitchFamily="18" charset="0"/>
              </a:rPr>
              <a:t>+  </a:t>
            </a:r>
            <a:r>
              <a:rPr lang="en-US" baseline="0">
                <a:solidFill>
                  <a:srgbClr val="1269B0"/>
                </a:solidFill>
                <a:latin typeface="Symbol" panose="05050102010706020507" pitchFamily="18" charset="2"/>
                <a:cs typeface="Times New Roman" pitchFamily="18" charset="0"/>
              </a:rPr>
              <a:t>n</a:t>
            </a:r>
          </a:p>
        </p:txBody>
      </p:sp>
      <p:sp>
        <p:nvSpPr>
          <p:cNvPr id="81941" name="Rectangle 21"/>
          <p:cNvSpPr>
            <a:spLocks noChangeArrowheads="1"/>
          </p:cNvSpPr>
          <p:nvPr/>
        </p:nvSpPr>
        <p:spPr bwMode="auto">
          <a:xfrm>
            <a:off x="5884231" y="3069140"/>
            <a:ext cx="828754" cy="366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baseline="0">
                <a:solidFill>
                  <a:srgbClr val="1269B0"/>
                </a:solidFill>
                <a:latin typeface="Calibri" panose="020F0502020204030204" pitchFamily="34" charset="0"/>
                <a:cs typeface="Arial" pitchFamily="34" charset="0"/>
              </a:rPr>
              <a:t>20 min</a:t>
            </a:r>
          </a:p>
        </p:txBody>
      </p:sp>
      <p:sp>
        <p:nvSpPr>
          <p:cNvPr id="81942" name="Rectangle 22"/>
          <p:cNvSpPr>
            <a:spLocks noChangeArrowheads="1"/>
          </p:cNvSpPr>
          <p:nvPr/>
        </p:nvSpPr>
        <p:spPr bwMode="auto">
          <a:xfrm>
            <a:off x="3879850" y="2797770"/>
            <a:ext cx="618760" cy="3359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sz="2400" b="0">
                <a:latin typeface="Calibri" panose="020F0502020204030204" pitchFamily="34" charset="0"/>
                <a:cs typeface="Arial" pitchFamily="34" charset="0"/>
              </a:rPr>
              <a:t>&lt;&lt; 1s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panose="020F0502020204030204" pitchFamily="34" charset="0"/>
              </a:rPr>
              <a:t>Production of </a:t>
            </a:r>
            <a:r>
              <a:rPr lang="en-US" baseline="30000">
                <a:latin typeface="Calibri" panose="020F0502020204030204" pitchFamily="34" charset="0"/>
              </a:rPr>
              <a:t>11</a:t>
            </a:r>
            <a:r>
              <a:rPr lang="en-US">
                <a:latin typeface="Calibri" panose="020F0502020204030204" pitchFamily="34" charset="0"/>
              </a:rPr>
              <a:t>C radionuclide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0030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ACFA10-AD14-8C4D-8AAE-D60B5F856D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850" y="1412776"/>
            <a:ext cx="8496300" cy="4896544"/>
          </a:xfrm>
        </p:spPr>
        <p:txBody>
          <a:bodyPr/>
          <a:lstStyle/>
          <a:p>
            <a:pPr>
              <a:spcBef>
                <a:spcPts val="0"/>
              </a:spcBef>
              <a:spcAft>
                <a:spcPts val="300"/>
              </a:spcAft>
            </a:pPr>
            <a:r>
              <a:rPr lang="en-US"/>
              <a:t>All organic compounds contain C and can be labeled in principle</a:t>
            </a:r>
          </a:p>
          <a:p>
            <a:pPr>
              <a:spcBef>
                <a:spcPts val="0"/>
              </a:spcBef>
              <a:spcAft>
                <a:spcPts val="300"/>
              </a:spcAft>
            </a:pPr>
            <a:r>
              <a:rPr lang="en-US"/>
              <a:t>Pharmacokinetic properties identical to that of ‚cold‘ parent compound</a:t>
            </a:r>
          </a:p>
          <a:p>
            <a:pPr>
              <a:spcBef>
                <a:spcPts val="0"/>
              </a:spcBef>
              <a:spcAft>
                <a:spcPts val="300"/>
              </a:spcAft>
            </a:pPr>
            <a:r>
              <a:rPr lang="en-US"/>
              <a:t>Studies of drug biodistribution / PK</a:t>
            </a:r>
          </a:p>
          <a:p>
            <a:pPr>
              <a:spcBef>
                <a:spcPts val="0"/>
              </a:spcBef>
              <a:spcAft>
                <a:spcPts val="300"/>
              </a:spcAft>
            </a:pPr>
            <a:r>
              <a:rPr lang="en-US"/>
              <a:t>Receptor affinity identical to that of parent compound</a:t>
            </a:r>
          </a:p>
          <a:p>
            <a:pPr marL="0" indent="0">
              <a:spcBef>
                <a:spcPts val="0"/>
              </a:spcBef>
              <a:spcAft>
                <a:spcPts val="300"/>
              </a:spcAft>
              <a:buNone/>
            </a:pPr>
            <a:endParaRPr lang="en-US"/>
          </a:p>
          <a:p>
            <a:pPr marL="0" indent="0">
              <a:spcBef>
                <a:spcPts val="0"/>
              </a:spcBef>
              <a:spcAft>
                <a:spcPts val="300"/>
              </a:spcAft>
              <a:buNone/>
            </a:pPr>
            <a:r>
              <a:rPr lang="en-US" b="1">
                <a:solidFill>
                  <a:srgbClr val="1269B0"/>
                </a:solidFill>
              </a:rPr>
              <a:t>but</a:t>
            </a:r>
          </a:p>
          <a:p>
            <a:pPr>
              <a:spcBef>
                <a:spcPts val="0"/>
              </a:spcBef>
              <a:spcAft>
                <a:spcPts val="300"/>
              </a:spcAft>
            </a:pPr>
            <a:endParaRPr lang="en-US"/>
          </a:p>
          <a:p>
            <a:pPr>
              <a:spcBef>
                <a:spcPts val="0"/>
              </a:spcBef>
              <a:spcAft>
                <a:spcPts val="300"/>
              </a:spcAft>
            </a:pPr>
            <a:r>
              <a:rPr lang="en-US"/>
              <a:t>Short half life (20 min)</a:t>
            </a:r>
          </a:p>
          <a:p>
            <a:pPr>
              <a:spcBef>
                <a:spcPts val="0"/>
              </a:spcBef>
              <a:spcAft>
                <a:spcPts val="300"/>
              </a:spcAft>
            </a:pPr>
            <a:r>
              <a:rPr lang="en-US"/>
              <a:t>Chemical synthesis difficult due to time constraints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panose="020F0502020204030204" pitchFamily="34" charset="0"/>
              </a:rPr>
              <a:t>Properties of </a:t>
            </a:r>
            <a:r>
              <a:rPr lang="en-US" baseline="30000">
                <a:latin typeface="Calibri" panose="020F0502020204030204" pitchFamily="34" charset="0"/>
              </a:rPr>
              <a:t>11C</a:t>
            </a:r>
            <a:r>
              <a:rPr lang="en-US">
                <a:latin typeface="Calibri" panose="020F0502020204030204" pitchFamily="34" charset="0"/>
              </a:rPr>
              <a:t> radionuclides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BE046C-8D36-C346-A0F6-2804170B0D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6579" y="6418070"/>
            <a:ext cx="396836" cy="365125"/>
          </a:xfrm>
        </p:spPr>
        <p:txBody>
          <a:bodyPr/>
          <a:lstStyle/>
          <a:p>
            <a:fld id="{79594931-7310-8546-9CE2-0B8C244628BE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805448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234" name="Rectangle 2"/>
          <p:cNvSpPr>
            <a:spLocks noChangeArrowheads="1"/>
          </p:cNvSpPr>
          <p:nvPr/>
        </p:nvSpPr>
        <p:spPr bwMode="auto">
          <a:xfrm>
            <a:off x="323850" y="2205087"/>
            <a:ext cx="8424863" cy="2232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72000" rIns="0" bIns="72000" anchor="ctr" anchorCtr="1"/>
          <a:lstStyle/>
          <a:p>
            <a:pPr algn="ctr">
              <a:defRPr/>
            </a:pPr>
            <a:r>
              <a:rPr lang="en-US" sz="4400" b="1" baseline="0">
                <a:solidFill>
                  <a:srgbClr val="2A6AB3"/>
                </a:solidFill>
                <a:latin typeface="Calibri"/>
                <a:cs typeface="Calibri"/>
              </a:rPr>
              <a:t>Quantitative PET Analysis</a:t>
            </a:r>
          </a:p>
        </p:txBody>
      </p:sp>
    </p:spTree>
    <p:extLst>
      <p:ext uri="{BB962C8B-B14F-4D97-AF65-F5344CB8AC3E}">
        <p14:creationId xmlns:p14="http://schemas.microsoft.com/office/powerpoint/2010/main" val="3634390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8" name="Text Box 3"/>
          <p:cNvSpPr txBox="1">
            <a:spLocks noChangeArrowheads="1"/>
          </p:cNvSpPr>
          <p:nvPr/>
        </p:nvSpPr>
        <p:spPr bwMode="auto">
          <a:xfrm>
            <a:off x="386461" y="1245156"/>
            <a:ext cx="365920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9pPr>
          </a:lstStyle>
          <a:p>
            <a:r>
              <a:rPr lang="en-US" sz="2000" baseline="0">
                <a:solidFill>
                  <a:srgbClr val="1269B0"/>
                </a:solidFill>
                <a:latin typeface="Calibri"/>
                <a:cs typeface="Calibri"/>
              </a:rPr>
              <a:t>Injected dose per gram of tissue:</a:t>
            </a:r>
          </a:p>
        </p:txBody>
      </p:sp>
      <p:sp>
        <p:nvSpPr>
          <p:cNvPr id="13319" name="Text Box 4"/>
          <p:cNvSpPr txBox="1">
            <a:spLocks noChangeArrowheads="1"/>
          </p:cNvSpPr>
          <p:nvPr/>
        </p:nvSpPr>
        <p:spPr bwMode="auto">
          <a:xfrm>
            <a:off x="386461" y="4227442"/>
            <a:ext cx="377718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9pPr>
          </a:lstStyle>
          <a:p>
            <a:r>
              <a:rPr lang="en-US" sz="2000" baseline="0">
                <a:solidFill>
                  <a:srgbClr val="1269B0"/>
                </a:solidFill>
                <a:latin typeface="Calibri"/>
                <a:cs typeface="Calibri"/>
              </a:rPr>
              <a:t>Standardized </a:t>
            </a:r>
            <a:r>
              <a:rPr lang="en-US" sz="2000">
                <a:solidFill>
                  <a:srgbClr val="1269B0"/>
                </a:solidFill>
                <a:latin typeface="Calibri"/>
                <a:cs typeface="Calibri"/>
              </a:rPr>
              <a:t>U</a:t>
            </a:r>
            <a:r>
              <a:rPr lang="en-US" sz="2000" baseline="0">
                <a:solidFill>
                  <a:srgbClr val="1269B0"/>
                </a:solidFill>
                <a:latin typeface="Calibri"/>
                <a:cs typeface="Calibri"/>
              </a:rPr>
              <a:t>ptake </a:t>
            </a:r>
            <a:r>
              <a:rPr lang="en-US" sz="2000">
                <a:solidFill>
                  <a:srgbClr val="1269B0"/>
                </a:solidFill>
                <a:latin typeface="Calibri"/>
                <a:cs typeface="Calibri"/>
              </a:rPr>
              <a:t>V</a:t>
            </a:r>
            <a:r>
              <a:rPr lang="en-US" sz="2000" baseline="0">
                <a:solidFill>
                  <a:srgbClr val="1269B0"/>
                </a:solidFill>
                <a:latin typeface="Calibri"/>
                <a:cs typeface="Calibri"/>
              </a:rPr>
              <a:t>alue (SUV):</a:t>
            </a:r>
          </a:p>
        </p:txBody>
      </p:sp>
      <p:graphicFrame>
        <p:nvGraphicFramePr>
          <p:cNvPr id="13314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75086295"/>
              </p:ext>
            </p:extLst>
          </p:nvPr>
        </p:nvGraphicFramePr>
        <p:xfrm>
          <a:off x="3171031" y="1968849"/>
          <a:ext cx="2801937" cy="769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947" name="Equation" r:id="rId4" imgW="1676160" imgH="444240" progId="Equation.3">
                  <p:embed/>
                </p:oleObj>
              </mc:Choice>
              <mc:Fallback>
                <p:oleObj name="Equation" r:id="rId4" imgW="1676160" imgH="444240" progId="Equation.3">
                  <p:embed/>
                  <p:pic>
                    <p:nvPicPr>
                      <p:cNvPr id="13314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71031" y="1968849"/>
                        <a:ext cx="2801937" cy="769937"/>
                      </a:xfrm>
                      <a:prstGeom prst="rect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  <a:ln w="38100">
                        <a:solidFill>
                          <a:srgbClr val="1269B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15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39247717"/>
              </p:ext>
            </p:extLst>
          </p:nvPr>
        </p:nvGraphicFramePr>
        <p:xfrm>
          <a:off x="2033588" y="4980335"/>
          <a:ext cx="5076825" cy="896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948" name="Equation" r:id="rId6" imgW="2565360" imgH="444240" progId="Equation.3">
                  <p:embed/>
                </p:oleObj>
              </mc:Choice>
              <mc:Fallback>
                <p:oleObj name="Equation" r:id="rId6" imgW="2565360" imgH="444240" progId="Equation.3">
                  <p:embed/>
                  <p:pic>
                    <p:nvPicPr>
                      <p:cNvPr id="13315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33588" y="4980335"/>
                        <a:ext cx="5076825" cy="896937"/>
                      </a:xfrm>
                      <a:prstGeom prst="rect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  <a:ln w="38100">
                        <a:solidFill>
                          <a:srgbClr val="1269B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Quantitative PET – definitions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033588" y="5959767"/>
            <a:ext cx="14173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i="1" baseline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sz="1600" baseline="0">
                <a:latin typeface="Calibri"/>
              </a:rPr>
              <a:t> : Body mass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171031" y="2742827"/>
            <a:ext cx="231691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i="1" baseline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sz="1600" b="0" i="1" baseline="-25000" err="1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1600" b="0" i="1" baseline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600" baseline="0">
                <a:latin typeface="Calibri" panose="020F0502020204030204" pitchFamily="34" charset="0"/>
                <a:cs typeface="Times New Roman" panose="02020603050405020304" pitchFamily="18" charset="0"/>
              </a:rPr>
              <a:t>tissue concentration</a:t>
            </a:r>
          </a:p>
          <a:p>
            <a:r>
              <a:rPr lang="en-US" sz="1600" b="0" i="1" baseline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sz="1600" b="0" i="1" baseline="-25000" err="1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1600" b="0" i="1" baseline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600" baseline="0">
                <a:latin typeface="Calibri" panose="020F0502020204030204" pitchFamily="34" charset="0"/>
                <a:cs typeface="Times New Roman" panose="02020603050405020304" pitchFamily="18" charset="0"/>
              </a:rPr>
              <a:t>volume of tissue ROI</a:t>
            </a:r>
          </a:p>
          <a:p>
            <a:r>
              <a:rPr lang="en-US" sz="1600" b="0" i="1" baseline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sz="1600" b="0" i="1" baseline="-25000" err="1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1600" b="0" i="1" baseline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sz="1600" baseline="0">
                <a:latin typeface="Calibri" panose="020F0502020204030204" pitchFamily="34" charset="0"/>
                <a:cs typeface="Times New Roman" panose="02020603050405020304" pitchFamily="18" charset="0"/>
              </a:rPr>
              <a:t>mass of tissue ROI</a:t>
            </a:r>
          </a:p>
          <a:p>
            <a:r>
              <a:rPr lang="en-US" sz="1600" b="0" i="1" baseline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1600" b="0" i="1" baseline="-25000" err="1">
                <a:latin typeface="Times New Roman" panose="02020603050405020304" pitchFamily="18" charset="0"/>
                <a:cs typeface="Times New Roman" panose="02020603050405020304" pitchFamily="18" charset="0"/>
              </a:rPr>
              <a:t>inj</a:t>
            </a:r>
            <a:r>
              <a:rPr lang="en-US" sz="1600" b="0" i="1" baseline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aseline="0">
                <a:latin typeface="Calibri" panose="020F0502020204030204" pitchFamily="34" charset="0"/>
                <a:cs typeface="Times New Roman" panose="02020603050405020304" pitchFamily="18" charset="0"/>
              </a:rPr>
              <a:t>injected dose</a:t>
            </a:r>
          </a:p>
          <a:p>
            <a:endParaRPr lang="en-US" sz="1600" baseline="0">
              <a:latin typeface="Calibri"/>
            </a:endParaRPr>
          </a:p>
        </p:txBody>
      </p: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4C1D0A7A-8562-F84E-AD04-9EE32FC3BA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6579" y="6418070"/>
            <a:ext cx="396836" cy="365125"/>
          </a:xfrm>
        </p:spPr>
        <p:txBody>
          <a:bodyPr/>
          <a:lstStyle/>
          <a:p>
            <a:fld id="{79594931-7310-8546-9CE2-0B8C244628BE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545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C1E3A48-3EDC-D04C-A15B-4AADC442B2AA}"/>
              </a:ext>
            </a:extLst>
          </p:cNvPr>
          <p:cNvSpPr/>
          <p:nvPr/>
        </p:nvSpPr>
        <p:spPr>
          <a:xfrm>
            <a:off x="356529" y="1314945"/>
            <a:ext cx="8668212" cy="10465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200" b="1">
                <a:solidFill>
                  <a:srgbClr val="1269B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Using the mass of positron/electron, show that the energy of </a:t>
            </a:r>
            <a:r>
              <a:rPr lang="en-US" sz="2200" b="1">
                <a:solidFill>
                  <a:srgbClr val="1269B0"/>
                </a:solidFill>
                <a:latin typeface="Symbol" pitchFamily="2" charset="2"/>
                <a:cs typeface="Calibri" panose="020F0502020204030204" pitchFamily="34" charset="0"/>
              </a:rPr>
              <a:t>g</a:t>
            </a:r>
            <a:r>
              <a:rPr lang="en-US" sz="2200" b="1">
                <a:solidFill>
                  <a:srgbClr val="1269B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-photons is indeed 511 </a:t>
            </a:r>
            <a:r>
              <a:rPr lang="en-US" sz="2200" b="1" err="1">
                <a:solidFill>
                  <a:srgbClr val="1269B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keV</a:t>
            </a:r>
            <a:r>
              <a:rPr lang="en-US" sz="2200" b="1">
                <a:solidFill>
                  <a:srgbClr val="1269B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>
                <a:solidFill>
                  <a:srgbClr val="1269B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sz="2200" err="1">
                <a:solidFill>
                  <a:srgbClr val="1269B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</a:t>
            </a:r>
            <a:r>
              <a:rPr lang="en-US" sz="2200" baseline="-25000" err="1">
                <a:solidFill>
                  <a:srgbClr val="1269B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p,e</a:t>
            </a:r>
            <a:r>
              <a:rPr lang="en-US" sz="2200">
                <a:solidFill>
                  <a:srgbClr val="1269B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= 9.11∙10</a:t>
            </a:r>
            <a:r>
              <a:rPr lang="en-US" sz="2200" baseline="30000">
                <a:solidFill>
                  <a:srgbClr val="1269B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-31</a:t>
            </a:r>
            <a:r>
              <a:rPr lang="en-US" sz="2200">
                <a:solidFill>
                  <a:srgbClr val="1269B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kg; 1 eV = 1.6 ∙10</a:t>
            </a:r>
            <a:r>
              <a:rPr lang="en-US" sz="2200" baseline="30000">
                <a:solidFill>
                  <a:srgbClr val="1269B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-19</a:t>
            </a:r>
            <a:r>
              <a:rPr lang="en-US" sz="2200">
                <a:solidFill>
                  <a:srgbClr val="1269B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J)</a:t>
            </a:r>
            <a:r>
              <a:rPr lang="en-US" sz="2200" b="1">
                <a:solidFill>
                  <a:srgbClr val="1269B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!</a:t>
            </a:r>
          </a:p>
          <a:p>
            <a:pPr lvl="0"/>
            <a:endParaRPr lang="en-US" sz="1801" b="1">
              <a:solidFill>
                <a:srgbClr val="1269B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/>
                <a:cs typeface="Calibri"/>
              </a:rPr>
              <a:t>Activity </a:t>
            </a:r>
            <a:r>
              <a:rPr lang="en-US" b="0">
                <a:latin typeface="Calibri"/>
                <a:cs typeface="Calibri"/>
              </a:rPr>
              <a:t>(5 min)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01B1BA-38D0-404A-871B-6158407740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C6AE60A-B69C-4790-82F7-3882EDF23186}" type="slidenum">
              <a:rPr kumimoji="0" lang="en-GB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GB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8D9BF1B-E09E-1A4A-8173-8446BF0C80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bright="14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804149" y="5752471"/>
            <a:ext cx="1220592" cy="922767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A6F7749F-4D43-C449-82AD-2F002DCBC132}"/>
              </a:ext>
            </a:extLst>
          </p:cNvPr>
          <p:cNvGrpSpPr/>
          <p:nvPr/>
        </p:nvGrpSpPr>
        <p:grpSpPr>
          <a:xfrm>
            <a:off x="2271850" y="2361514"/>
            <a:ext cx="4316518" cy="3856330"/>
            <a:chOff x="451623" y="1854405"/>
            <a:chExt cx="4318586" cy="3858178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D4961ECD-EE23-0249-BB9F-33C1E7A90D56}"/>
                </a:ext>
              </a:extLst>
            </p:cNvPr>
            <p:cNvGrpSpPr/>
            <p:nvPr/>
          </p:nvGrpSpPr>
          <p:grpSpPr>
            <a:xfrm>
              <a:off x="707601" y="1854405"/>
              <a:ext cx="4062608" cy="3858178"/>
              <a:chOff x="3921181" y="1169422"/>
              <a:chExt cx="3729425" cy="3541759"/>
            </a:xfrm>
          </p:grpSpPr>
          <p:sp>
            <p:nvSpPr>
              <p:cNvPr id="13" name="Oval 5">
                <a:extLst>
                  <a:ext uri="{FF2B5EF4-FFF2-40B4-BE49-F238E27FC236}">
                    <a16:creationId xmlns:a16="http://schemas.microsoft.com/office/drawing/2014/main" id="{296FA932-62E6-1442-B57E-F91E6EA9AE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21181" y="2987768"/>
                <a:ext cx="308535" cy="292104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50000">
                    <a:srgbClr val="1269B0"/>
                  </a:gs>
                </a:gsLst>
                <a:path path="shape">
                  <a:fillToRect l="50000" t="50000" r="50000" b="50000"/>
                </a:path>
                <a:tileRect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sz="1400" baseline="0"/>
              </a:p>
            </p:txBody>
          </p:sp>
          <p:sp>
            <p:nvSpPr>
              <p:cNvPr id="14" name="Freeform 6">
                <a:extLst>
                  <a:ext uri="{FF2B5EF4-FFF2-40B4-BE49-F238E27FC236}">
                    <a16:creationId xmlns:a16="http://schemas.microsoft.com/office/drawing/2014/main" id="{3C9C6E71-E755-6D4C-A712-A63E6200D2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78598" y="2544136"/>
                <a:ext cx="1858511" cy="693747"/>
              </a:xfrm>
              <a:custGeom>
                <a:avLst/>
                <a:gdLst/>
                <a:ahLst/>
                <a:cxnLst>
                  <a:cxn ang="0">
                    <a:pos x="0" y="390"/>
                  </a:cxn>
                  <a:cxn ang="0">
                    <a:pos x="240" y="390"/>
                  </a:cxn>
                  <a:cxn ang="0">
                    <a:pos x="474" y="228"/>
                  </a:cxn>
                  <a:cxn ang="0">
                    <a:pos x="360" y="0"/>
                  </a:cxn>
                  <a:cxn ang="0">
                    <a:pos x="642" y="162"/>
                  </a:cxn>
                  <a:cxn ang="0">
                    <a:pos x="594" y="456"/>
                  </a:cxn>
                  <a:cxn ang="0">
                    <a:pos x="834" y="342"/>
                  </a:cxn>
                  <a:cxn ang="0">
                    <a:pos x="960" y="78"/>
                  </a:cxn>
                  <a:cxn ang="0">
                    <a:pos x="1224" y="330"/>
                  </a:cxn>
                  <a:cxn ang="0">
                    <a:pos x="1530" y="264"/>
                  </a:cxn>
                </a:cxnLst>
                <a:rect l="0" t="0" r="r" b="b"/>
                <a:pathLst>
                  <a:path w="1530" h="456">
                    <a:moveTo>
                      <a:pt x="0" y="390"/>
                    </a:moveTo>
                    <a:lnTo>
                      <a:pt x="240" y="390"/>
                    </a:lnTo>
                    <a:lnTo>
                      <a:pt x="474" y="228"/>
                    </a:lnTo>
                    <a:lnTo>
                      <a:pt x="360" y="0"/>
                    </a:lnTo>
                    <a:lnTo>
                      <a:pt x="642" y="162"/>
                    </a:lnTo>
                    <a:lnTo>
                      <a:pt x="594" y="456"/>
                    </a:lnTo>
                    <a:lnTo>
                      <a:pt x="834" y="342"/>
                    </a:lnTo>
                    <a:lnTo>
                      <a:pt x="960" y="78"/>
                    </a:lnTo>
                    <a:lnTo>
                      <a:pt x="1224" y="330"/>
                    </a:lnTo>
                    <a:lnTo>
                      <a:pt x="1530" y="264"/>
                    </a:lnTo>
                  </a:path>
                </a:pathLst>
              </a:custGeom>
              <a:noFill/>
              <a:ln w="19050" cmpd="sng">
                <a:solidFill>
                  <a:srgbClr val="1269B0"/>
                </a:solidFill>
                <a:round/>
                <a:headEnd type="none" w="med" len="med"/>
                <a:tailEnd type="arrow" w="med" len="med"/>
              </a:ln>
              <a:effectLst/>
            </p:spPr>
            <p:txBody>
              <a:bodyPr/>
              <a:lstStyle/>
              <a:p>
                <a:endParaRPr lang="en-US" sz="1400" baseline="0"/>
              </a:p>
            </p:txBody>
          </p:sp>
          <p:sp>
            <p:nvSpPr>
              <p:cNvPr id="15" name="Line 7">
                <a:extLst>
                  <a:ext uri="{FF2B5EF4-FFF2-40B4-BE49-F238E27FC236}">
                    <a16:creationId xmlns:a16="http://schemas.microsoft.com/office/drawing/2014/main" id="{289419DE-2B43-734A-B25A-409CDCBF268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6022503" y="2854497"/>
                <a:ext cx="334093" cy="91282"/>
              </a:xfrm>
              <a:prstGeom prst="line">
                <a:avLst/>
              </a:prstGeom>
              <a:noFill/>
              <a:ln w="19050">
                <a:solidFill>
                  <a:srgbClr val="1269B0"/>
                </a:solidFill>
                <a:round/>
                <a:headEnd/>
                <a:tailEnd type="arrow" w="med" len="med"/>
              </a:ln>
              <a:effectLst/>
            </p:spPr>
            <p:txBody>
              <a:bodyPr/>
              <a:lstStyle/>
              <a:p>
                <a:endParaRPr lang="en-US" sz="1400" baseline="0"/>
              </a:p>
            </p:txBody>
          </p:sp>
          <p:sp>
            <p:nvSpPr>
              <p:cNvPr id="16" name="Text Box 11">
                <a:extLst>
                  <a:ext uri="{FF2B5EF4-FFF2-40B4-BE49-F238E27FC236}">
                    <a16:creationId xmlns:a16="http://schemas.microsoft.com/office/drawing/2014/main" id="{E1C335D5-AF9F-3A41-BAE5-CED8B5977E2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093936" y="2671979"/>
                <a:ext cx="774195" cy="36729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algn="ctr" eaLnBrk="0" hangingPunct="0"/>
                <a:r>
                  <a:rPr lang="en-US" sz="2000" b="1" baseline="0">
                    <a:solidFill>
                      <a:srgbClr val="1269B0"/>
                    </a:solidFill>
                    <a:latin typeface="Calibri" pitchFamily="34" charset="0"/>
                  </a:rPr>
                  <a:t>e</a:t>
                </a:r>
                <a:r>
                  <a:rPr lang="en-US" sz="2000" b="1" baseline="30000">
                    <a:solidFill>
                      <a:srgbClr val="1269B0"/>
                    </a:solidFill>
                    <a:latin typeface="Calibri" pitchFamily="34" charset="0"/>
                  </a:rPr>
                  <a:t>-</a:t>
                </a:r>
              </a:p>
            </p:txBody>
          </p:sp>
          <p:sp>
            <p:nvSpPr>
              <p:cNvPr id="17" name="Text Box 12">
                <a:extLst>
                  <a:ext uri="{FF2B5EF4-FFF2-40B4-BE49-F238E27FC236}">
                    <a16:creationId xmlns:a16="http://schemas.microsoft.com/office/drawing/2014/main" id="{79F69499-1F39-BF41-AFB3-8C177142143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363952" y="3888251"/>
                <a:ext cx="1286654" cy="36729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eaLnBrk="0" hangingPunct="0"/>
                <a:r>
                  <a:rPr lang="en-US" sz="2000" b="1" baseline="0">
                    <a:solidFill>
                      <a:srgbClr val="1269B0"/>
                    </a:solidFill>
                    <a:latin typeface="Symbol" pitchFamily="18" charset="2"/>
                  </a:rPr>
                  <a:t>g</a:t>
                </a:r>
                <a:r>
                  <a:rPr lang="en-US" sz="2000" b="1" baseline="0">
                    <a:solidFill>
                      <a:srgbClr val="1269B0"/>
                    </a:solidFill>
                  </a:rPr>
                  <a:t>(511 keV)</a:t>
                </a:r>
              </a:p>
            </p:txBody>
          </p:sp>
          <p:sp>
            <p:nvSpPr>
              <p:cNvPr id="18" name="Text Box 13">
                <a:extLst>
                  <a:ext uri="{FF2B5EF4-FFF2-40B4-BE49-F238E27FC236}">
                    <a16:creationId xmlns:a16="http://schemas.microsoft.com/office/drawing/2014/main" id="{75A1E782-0F67-0548-A472-9FE8C062993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881979" y="1569677"/>
                <a:ext cx="1286654" cy="36729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eaLnBrk="0" hangingPunct="0"/>
                <a:r>
                  <a:rPr lang="en-US" sz="2000" b="1" baseline="0">
                    <a:solidFill>
                      <a:srgbClr val="1269B0"/>
                    </a:solidFill>
                    <a:latin typeface="Symbol" pitchFamily="18" charset="2"/>
                  </a:rPr>
                  <a:t>g</a:t>
                </a:r>
                <a:r>
                  <a:rPr lang="en-US" sz="2000" b="1" baseline="0">
                    <a:solidFill>
                      <a:srgbClr val="1269B0"/>
                    </a:solidFill>
                  </a:rPr>
                  <a:t>(511 </a:t>
                </a:r>
                <a:r>
                  <a:rPr lang="en-US" sz="2000" b="1" baseline="0" err="1">
                    <a:solidFill>
                      <a:srgbClr val="1269B0"/>
                    </a:solidFill>
                  </a:rPr>
                  <a:t>keV</a:t>
                </a:r>
                <a:r>
                  <a:rPr lang="en-US" sz="2000" b="1" baseline="0">
                    <a:solidFill>
                      <a:srgbClr val="1269B0"/>
                    </a:solidFill>
                  </a:rPr>
                  <a:t>)</a:t>
                </a:r>
              </a:p>
            </p:txBody>
          </p:sp>
          <p:sp>
            <p:nvSpPr>
              <p:cNvPr id="19" name="Arc 14">
                <a:extLst>
                  <a:ext uri="{FF2B5EF4-FFF2-40B4-BE49-F238E27FC236}">
                    <a16:creationId xmlns:a16="http://schemas.microsoft.com/office/drawing/2014/main" id="{DA9C3689-85D9-764A-9373-C7CF00A3C61B}"/>
                  </a:ext>
                </a:extLst>
              </p:cNvPr>
              <p:cNvSpPr>
                <a:spLocks/>
              </p:cNvSpPr>
              <p:nvPr/>
            </p:nvSpPr>
            <p:spPr bwMode="auto">
              <a:xfrm rot="20938320">
                <a:off x="6029806" y="2525880"/>
                <a:ext cx="297580" cy="699223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43117"/>
                  <a:gd name="T2" fmla="*/ 1894 w 21600"/>
                  <a:gd name="T3" fmla="*/ 43117 h 43117"/>
                  <a:gd name="T4" fmla="*/ 0 w 21600"/>
                  <a:gd name="T5" fmla="*/ 21600 h 43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43117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cubicBezTo>
                      <a:pt x="21600" y="32795"/>
                      <a:pt x="13046" y="42135"/>
                      <a:pt x="1893" y="43116"/>
                    </a:cubicBezTo>
                  </a:path>
                  <a:path w="21600" h="43117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cubicBezTo>
                      <a:pt x="21600" y="32795"/>
                      <a:pt x="13046" y="42135"/>
                      <a:pt x="1893" y="43116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9525">
                <a:solidFill>
                  <a:srgbClr val="1269B0"/>
                </a:solidFill>
                <a:prstDash val="sysDot"/>
                <a:round/>
                <a:headEnd/>
                <a:tailEnd type="arrow" w="med" len="med"/>
              </a:ln>
              <a:effectLst/>
            </p:spPr>
            <p:txBody>
              <a:bodyPr wrap="none" anchor="ctr"/>
              <a:lstStyle/>
              <a:p>
                <a:endParaRPr lang="en-US" sz="1400" baseline="0"/>
              </a:p>
            </p:txBody>
          </p:sp>
          <p:sp>
            <p:nvSpPr>
              <p:cNvPr id="20" name="Freeform 22">
                <a:extLst>
                  <a:ext uri="{FF2B5EF4-FFF2-40B4-BE49-F238E27FC236}">
                    <a16:creationId xmlns:a16="http://schemas.microsoft.com/office/drawing/2014/main" id="{60B043A8-AF4F-7C46-B0FF-08B773575978}"/>
                  </a:ext>
                </a:extLst>
              </p:cNvPr>
              <p:cNvSpPr>
                <a:spLocks/>
              </p:cNvSpPr>
              <p:nvPr/>
            </p:nvSpPr>
            <p:spPr bwMode="auto">
              <a:xfrm rot="4620948">
                <a:off x="5332408" y="3785578"/>
                <a:ext cx="1750797" cy="100410"/>
              </a:xfrm>
              <a:custGeom>
                <a:avLst/>
                <a:gdLst/>
                <a:ahLst/>
                <a:cxnLst>
                  <a:cxn ang="0">
                    <a:pos x="7" y="3"/>
                  </a:cxn>
                  <a:cxn ang="0">
                    <a:pos x="16" y="13"/>
                  </a:cxn>
                  <a:cxn ang="0">
                    <a:pos x="24" y="22"/>
                  </a:cxn>
                  <a:cxn ang="0">
                    <a:pos x="33" y="22"/>
                  </a:cxn>
                  <a:cxn ang="0">
                    <a:pos x="42" y="13"/>
                  </a:cxn>
                  <a:cxn ang="0">
                    <a:pos x="51" y="3"/>
                  </a:cxn>
                  <a:cxn ang="0">
                    <a:pos x="59" y="0"/>
                  </a:cxn>
                  <a:cxn ang="0">
                    <a:pos x="68" y="7"/>
                  </a:cxn>
                  <a:cxn ang="0">
                    <a:pos x="77" y="18"/>
                  </a:cxn>
                  <a:cxn ang="0">
                    <a:pos x="85" y="23"/>
                  </a:cxn>
                  <a:cxn ang="0">
                    <a:pos x="94" y="18"/>
                  </a:cxn>
                  <a:cxn ang="0">
                    <a:pos x="103" y="8"/>
                  </a:cxn>
                  <a:cxn ang="0">
                    <a:pos x="112" y="0"/>
                  </a:cxn>
                  <a:cxn ang="0">
                    <a:pos x="120" y="2"/>
                  </a:cxn>
                  <a:cxn ang="0">
                    <a:pos x="129" y="12"/>
                  </a:cxn>
                  <a:cxn ang="0">
                    <a:pos x="138" y="22"/>
                  </a:cxn>
                  <a:cxn ang="0">
                    <a:pos x="147" y="22"/>
                  </a:cxn>
                  <a:cxn ang="0">
                    <a:pos x="155" y="14"/>
                  </a:cxn>
                  <a:cxn ang="0">
                    <a:pos x="164" y="3"/>
                  </a:cxn>
                  <a:cxn ang="0">
                    <a:pos x="173" y="0"/>
                  </a:cxn>
                  <a:cxn ang="0">
                    <a:pos x="181" y="6"/>
                  </a:cxn>
                  <a:cxn ang="0">
                    <a:pos x="190" y="17"/>
                  </a:cxn>
                  <a:cxn ang="0">
                    <a:pos x="199" y="23"/>
                  </a:cxn>
                  <a:cxn ang="0">
                    <a:pos x="208" y="19"/>
                  </a:cxn>
                  <a:cxn ang="0">
                    <a:pos x="216" y="9"/>
                  </a:cxn>
                  <a:cxn ang="0">
                    <a:pos x="225" y="1"/>
                  </a:cxn>
                  <a:cxn ang="0">
                    <a:pos x="234" y="2"/>
                  </a:cxn>
                  <a:cxn ang="0">
                    <a:pos x="243" y="11"/>
                  </a:cxn>
                  <a:cxn ang="0">
                    <a:pos x="251" y="21"/>
                  </a:cxn>
                  <a:cxn ang="0">
                    <a:pos x="260" y="23"/>
                  </a:cxn>
                  <a:cxn ang="0">
                    <a:pos x="269" y="15"/>
                  </a:cxn>
                  <a:cxn ang="0">
                    <a:pos x="278" y="4"/>
                  </a:cxn>
                  <a:cxn ang="0">
                    <a:pos x="286" y="0"/>
                  </a:cxn>
                  <a:cxn ang="0">
                    <a:pos x="295" y="5"/>
                  </a:cxn>
                  <a:cxn ang="0">
                    <a:pos x="304" y="16"/>
                  </a:cxn>
                  <a:cxn ang="0">
                    <a:pos x="312" y="23"/>
                  </a:cxn>
                  <a:cxn ang="0">
                    <a:pos x="321" y="20"/>
                  </a:cxn>
                  <a:cxn ang="0">
                    <a:pos x="330" y="10"/>
                  </a:cxn>
                  <a:cxn ang="0">
                    <a:pos x="339" y="1"/>
                  </a:cxn>
                  <a:cxn ang="0">
                    <a:pos x="347" y="1"/>
                  </a:cxn>
                  <a:cxn ang="0">
                    <a:pos x="356" y="10"/>
                  </a:cxn>
                  <a:cxn ang="0">
                    <a:pos x="365" y="20"/>
                  </a:cxn>
                  <a:cxn ang="0">
                    <a:pos x="374" y="23"/>
                  </a:cxn>
                  <a:cxn ang="0">
                    <a:pos x="382" y="16"/>
                  </a:cxn>
                  <a:cxn ang="0">
                    <a:pos x="391" y="5"/>
                  </a:cxn>
                  <a:cxn ang="0">
                    <a:pos x="400" y="0"/>
                  </a:cxn>
                  <a:cxn ang="0">
                    <a:pos x="408" y="5"/>
                  </a:cxn>
                  <a:cxn ang="0">
                    <a:pos x="417" y="15"/>
                  </a:cxn>
                  <a:cxn ang="0">
                    <a:pos x="426" y="23"/>
                  </a:cxn>
                  <a:cxn ang="0">
                    <a:pos x="435" y="21"/>
                  </a:cxn>
                  <a:cxn ang="0">
                    <a:pos x="443" y="11"/>
                  </a:cxn>
                </a:cxnLst>
                <a:rect l="0" t="0" r="r" b="b"/>
                <a:pathLst>
                  <a:path w="445" h="23">
                    <a:moveTo>
                      <a:pt x="0" y="0"/>
                    </a:moveTo>
                    <a:lnTo>
                      <a:pt x="2" y="0"/>
                    </a:lnTo>
                    <a:lnTo>
                      <a:pt x="3" y="1"/>
                    </a:lnTo>
                    <a:lnTo>
                      <a:pt x="5" y="2"/>
                    </a:lnTo>
                    <a:lnTo>
                      <a:pt x="7" y="3"/>
                    </a:lnTo>
                    <a:lnTo>
                      <a:pt x="9" y="5"/>
                    </a:lnTo>
                    <a:lnTo>
                      <a:pt x="10" y="7"/>
                    </a:lnTo>
                    <a:lnTo>
                      <a:pt x="12" y="9"/>
                    </a:lnTo>
                    <a:lnTo>
                      <a:pt x="14" y="11"/>
                    </a:lnTo>
                    <a:lnTo>
                      <a:pt x="16" y="13"/>
                    </a:lnTo>
                    <a:lnTo>
                      <a:pt x="17" y="16"/>
                    </a:lnTo>
                    <a:lnTo>
                      <a:pt x="19" y="18"/>
                    </a:lnTo>
                    <a:lnTo>
                      <a:pt x="21" y="19"/>
                    </a:lnTo>
                    <a:lnTo>
                      <a:pt x="23" y="21"/>
                    </a:lnTo>
                    <a:lnTo>
                      <a:pt x="24" y="22"/>
                    </a:lnTo>
                    <a:lnTo>
                      <a:pt x="26" y="23"/>
                    </a:lnTo>
                    <a:lnTo>
                      <a:pt x="28" y="23"/>
                    </a:lnTo>
                    <a:lnTo>
                      <a:pt x="30" y="23"/>
                    </a:lnTo>
                    <a:lnTo>
                      <a:pt x="31" y="23"/>
                    </a:lnTo>
                    <a:lnTo>
                      <a:pt x="33" y="22"/>
                    </a:lnTo>
                    <a:lnTo>
                      <a:pt x="35" y="21"/>
                    </a:lnTo>
                    <a:lnTo>
                      <a:pt x="37" y="19"/>
                    </a:lnTo>
                    <a:lnTo>
                      <a:pt x="38" y="17"/>
                    </a:lnTo>
                    <a:lnTo>
                      <a:pt x="40" y="15"/>
                    </a:lnTo>
                    <a:lnTo>
                      <a:pt x="42" y="13"/>
                    </a:lnTo>
                    <a:lnTo>
                      <a:pt x="44" y="10"/>
                    </a:lnTo>
                    <a:lnTo>
                      <a:pt x="45" y="8"/>
                    </a:lnTo>
                    <a:lnTo>
                      <a:pt x="47" y="6"/>
                    </a:lnTo>
                    <a:lnTo>
                      <a:pt x="49" y="4"/>
                    </a:lnTo>
                    <a:lnTo>
                      <a:pt x="51" y="3"/>
                    </a:lnTo>
                    <a:lnTo>
                      <a:pt x="52" y="1"/>
                    </a:lnTo>
                    <a:lnTo>
                      <a:pt x="54" y="0"/>
                    </a:lnTo>
                    <a:lnTo>
                      <a:pt x="56" y="0"/>
                    </a:lnTo>
                    <a:lnTo>
                      <a:pt x="57" y="0"/>
                    </a:lnTo>
                    <a:lnTo>
                      <a:pt x="59" y="0"/>
                    </a:lnTo>
                    <a:lnTo>
                      <a:pt x="61" y="1"/>
                    </a:lnTo>
                    <a:lnTo>
                      <a:pt x="63" y="2"/>
                    </a:lnTo>
                    <a:lnTo>
                      <a:pt x="64" y="3"/>
                    </a:lnTo>
                    <a:lnTo>
                      <a:pt x="66" y="5"/>
                    </a:lnTo>
                    <a:lnTo>
                      <a:pt x="68" y="7"/>
                    </a:lnTo>
                    <a:lnTo>
                      <a:pt x="70" y="9"/>
                    </a:lnTo>
                    <a:lnTo>
                      <a:pt x="71" y="12"/>
                    </a:lnTo>
                    <a:lnTo>
                      <a:pt x="73" y="14"/>
                    </a:lnTo>
                    <a:lnTo>
                      <a:pt x="75" y="16"/>
                    </a:lnTo>
                    <a:lnTo>
                      <a:pt x="77" y="18"/>
                    </a:lnTo>
                    <a:lnTo>
                      <a:pt x="78" y="20"/>
                    </a:lnTo>
                    <a:lnTo>
                      <a:pt x="80" y="21"/>
                    </a:lnTo>
                    <a:lnTo>
                      <a:pt x="82" y="22"/>
                    </a:lnTo>
                    <a:lnTo>
                      <a:pt x="84" y="23"/>
                    </a:lnTo>
                    <a:lnTo>
                      <a:pt x="85" y="23"/>
                    </a:lnTo>
                    <a:lnTo>
                      <a:pt x="87" y="23"/>
                    </a:lnTo>
                    <a:lnTo>
                      <a:pt x="89" y="22"/>
                    </a:lnTo>
                    <a:lnTo>
                      <a:pt x="91" y="21"/>
                    </a:lnTo>
                    <a:lnTo>
                      <a:pt x="92" y="20"/>
                    </a:lnTo>
                    <a:lnTo>
                      <a:pt x="94" y="18"/>
                    </a:lnTo>
                    <a:lnTo>
                      <a:pt x="96" y="16"/>
                    </a:lnTo>
                    <a:lnTo>
                      <a:pt x="98" y="14"/>
                    </a:lnTo>
                    <a:lnTo>
                      <a:pt x="99" y="12"/>
                    </a:lnTo>
                    <a:lnTo>
                      <a:pt x="101" y="10"/>
                    </a:lnTo>
                    <a:lnTo>
                      <a:pt x="103" y="8"/>
                    </a:lnTo>
                    <a:lnTo>
                      <a:pt x="105" y="6"/>
                    </a:lnTo>
                    <a:lnTo>
                      <a:pt x="106" y="4"/>
                    </a:lnTo>
                    <a:lnTo>
                      <a:pt x="108" y="2"/>
                    </a:lnTo>
                    <a:lnTo>
                      <a:pt x="110" y="1"/>
                    </a:lnTo>
                    <a:lnTo>
                      <a:pt x="112" y="0"/>
                    </a:lnTo>
                    <a:lnTo>
                      <a:pt x="113" y="0"/>
                    </a:lnTo>
                    <a:lnTo>
                      <a:pt x="115" y="0"/>
                    </a:lnTo>
                    <a:lnTo>
                      <a:pt x="117" y="0"/>
                    </a:lnTo>
                    <a:lnTo>
                      <a:pt x="119" y="1"/>
                    </a:lnTo>
                    <a:lnTo>
                      <a:pt x="120" y="2"/>
                    </a:lnTo>
                    <a:lnTo>
                      <a:pt x="122" y="4"/>
                    </a:lnTo>
                    <a:lnTo>
                      <a:pt x="124" y="6"/>
                    </a:lnTo>
                    <a:lnTo>
                      <a:pt x="126" y="8"/>
                    </a:lnTo>
                    <a:lnTo>
                      <a:pt x="127" y="10"/>
                    </a:lnTo>
                    <a:lnTo>
                      <a:pt x="129" y="12"/>
                    </a:lnTo>
                    <a:lnTo>
                      <a:pt x="131" y="15"/>
                    </a:lnTo>
                    <a:lnTo>
                      <a:pt x="133" y="17"/>
                    </a:lnTo>
                    <a:lnTo>
                      <a:pt x="134" y="19"/>
                    </a:lnTo>
                    <a:lnTo>
                      <a:pt x="136" y="20"/>
                    </a:lnTo>
                    <a:lnTo>
                      <a:pt x="138" y="22"/>
                    </a:lnTo>
                    <a:lnTo>
                      <a:pt x="140" y="23"/>
                    </a:lnTo>
                    <a:lnTo>
                      <a:pt x="141" y="23"/>
                    </a:lnTo>
                    <a:lnTo>
                      <a:pt x="143" y="23"/>
                    </a:lnTo>
                    <a:lnTo>
                      <a:pt x="145" y="23"/>
                    </a:lnTo>
                    <a:lnTo>
                      <a:pt x="147" y="22"/>
                    </a:lnTo>
                    <a:lnTo>
                      <a:pt x="148" y="21"/>
                    </a:lnTo>
                    <a:lnTo>
                      <a:pt x="150" y="20"/>
                    </a:lnTo>
                    <a:lnTo>
                      <a:pt x="152" y="18"/>
                    </a:lnTo>
                    <a:lnTo>
                      <a:pt x="154" y="16"/>
                    </a:lnTo>
                    <a:lnTo>
                      <a:pt x="155" y="14"/>
                    </a:lnTo>
                    <a:lnTo>
                      <a:pt x="157" y="11"/>
                    </a:lnTo>
                    <a:lnTo>
                      <a:pt x="159" y="9"/>
                    </a:lnTo>
                    <a:lnTo>
                      <a:pt x="161" y="7"/>
                    </a:lnTo>
                    <a:lnTo>
                      <a:pt x="162" y="5"/>
                    </a:lnTo>
                    <a:lnTo>
                      <a:pt x="164" y="3"/>
                    </a:lnTo>
                    <a:lnTo>
                      <a:pt x="166" y="2"/>
                    </a:lnTo>
                    <a:lnTo>
                      <a:pt x="167" y="1"/>
                    </a:lnTo>
                    <a:lnTo>
                      <a:pt x="169" y="0"/>
                    </a:lnTo>
                    <a:lnTo>
                      <a:pt x="171" y="0"/>
                    </a:lnTo>
                    <a:lnTo>
                      <a:pt x="173" y="0"/>
                    </a:lnTo>
                    <a:lnTo>
                      <a:pt x="174" y="0"/>
                    </a:lnTo>
                    <a:lnTo>
                      <a:pt x="176" y="1"/>
                    </a:lnTo>
                    <a:lnTo>
                      <a:pt x="178" y="3"/>
                    </a:lnTo>
                    <a:lnTo>
                      <a:pt x="180" y="4"/>
                    </a:lnTo>
                    <a:lnTo>
                      <a:pt x="181" y="6"/>
                    </a:lnTo>
                    <a:lnTo>
                      <a:pt x="183" y="8"/>
                    </a:lnTo>
                    <a:lnTo>
                      <a:pt x="185" y="11"/>
                    </a:lnTo>
                    <a:lnTo>
                      <a:pt x="187" y="13"/>
                    </a:lnTo>
                    <a:lnTo>
                      <a:pt x="188" y="15"/>
                    </a:lnTo>
                    <a:lnTo>
                      <a:pt x="190" y="17"/>
                    </a:lnTo>
                    <a:lnTo>
                      <a:pt x="192" y="19"/>
                    </a:lnTo>
                    <a:lnTo>
                      <a:pt x="194" y="21"/>
                    </a:lnTo>
                    <a:lnTo>
                      <a:pt x="195" y="22"/>
                    </a:lnTo>
                    <a:lnTo>
                      <a:pt x="197" y="23"/>
                    </a:lnTo>
                    <a:lnTo>
                      <a:pt x="199" y="23"/>
                    </a:lnTo>
                    <a:lnTo>
                      <a:pt x="201" y="23"/>
                    </a:lnTo>
                    <a:lnTo>
                      <a:pt x="202" y="23"/>
                    </a:lnTo>
                    <a:lnTo>
                      <a:pt x="204" y="22"/>
                    </a:lnTo>
                    <a:lnTo>
                      <a:pt x="206" y="21"/>
                    </a:lnTo>
                    <a:lnTo>
                      <a:pt x="208" y="19"/>
                    </a:lnTo>
                    <a:lnTo>
                      <a:pt x="209" y="17"/>
                    </a:lnTo>
                    <a:lnTo>
                      <a:pt x="211" y="15"/>
                    </a:lnTo>
                    <a:lnTo>
                      <a:pt x="213" y="13"/>
                    </a:lnTo>
                    <a:lnTo>
                      <a:pt x="215" y="11"/>
                    </a:lnTo>
                    <a:lnTo>
                      <a:pt x="216" y="9"/>
                    </a:lnTo>
                    <a:lnTo>
                      <a:pt x="218" y="7"/>
                    </a:lnTo>
                    <a:lnTo>
                      <a:pt x="220" y="5"/>
                    </a:lnTo>
                    <a:lnTo>
                      <a:pt x="222" y="3"/>
                    </a:lnTo>
                    <a:lnTo>
                      <a:pt x="223" y="2"/>
                    </a:lnTo>
                    <a:lnTo>
                      <a:pt x="225" y="1"/>
                    </a:lnTo>
                    <a:lnTo>
                      <a:pt x="227" y="0"/>
                    </a:lnTo>
                    <a:lnTo>
                      <a:pt x="229" y="0"/>
                    </a:lnTo>
                    <a:lnTo>
                      <a:pt x="230" y="0"/>
                    </a:lnTo>
                    <a:lnTo>
                      <a:pt x="232" y="1"/>
                    </a:lnTo>
                    <a:lnTo>
                      <a:pt x="234" y="2"/>
                    </a:lnTo>
                    <a:lnTo>
                      <a:pt x="236" y="3"/>
                    </a:lnTo>
                    <a:lnTo>
                      <a:pt x="237" y="5"/>
                    </a:lnTo>
                    <a:lnTo>
                      <a:pt x="239" y="7"/>
                    </a:lnTo>
                    <a:lnTo>
                      <a:pt x="241" y="9"/>
                    </a:lnTo>
                    <a:lnTo>
                      <a:pt x="243" y="11"/>
                    </a:lnTo>
                    <a:lnTo>
                      <a:pt x="244" y="14"/>
                    </a:lnTo>
                    <a:lnTo>
                      <a:pt x="246" y="16"/>
                    </a:lnTo>
                    <a:lnTo>
                      <a:pt x="248" y="18"/>
                    </a:lnTo>
                    <a:lnTo>
                      <a:pt x="250" y="20"/>
                    </a:lnTo>
                    <a:lnTo>
                      <a:pt x="251" y="21"/>
                    </a:lnTo>
                    <a:lnTo>
                      <a:pt x="253" y="22"/>
                    </a:lnTo>
                    <a:lnTo>
                      <a:pt x="255" y="23"/>
                    </a:lnTo>
                    <a:lnTo>
                      <a:pt x="257" y="23"/>
                    </a:lnTo>
                    <a:lnTo>
                      <a:pt x="258" y="23"/>
                    </a:lnTo>
                    <a:lnTo>
                      <a:pt x="260" y="23"/>
                    </a:lnTo>
                    <a:lnTo>
                      <a:pt x="262" y="22"/>
                    </a:lnTo>
                    <a:lnTo>
                      <a:pt x="264" y="20"/>
                    </a:lnTo>
                    <a:lnTo>
                      <a:pt x="265" y="19"/>
                    </a:lnTo>
                    <a:lnTo>
                      <a:pt x="267" y="17"/>
                    </a:lnTo>
                    <a:lnTo>
                      <a:pt x="269" y="15"/>
                    </a:lnTo>
                    <a:lnTo>
                      <a:pt x="271" y="13"/>
                    </a:lnTo>
                    <a:lnTo>
                      <a:pt x="272" y="10"/>
                    </a:lnTo>
                    <a:lnTo>
                      <a:pt x="274" y="8"/>
                    </a:lnTo>
                    <a:lnTo>
                      <a:pt x="276" y="6"/>
                    </a:lnTo>
                    <a:lnTo>
                      <a:pt x="278" y="4"/>
                    </a:lnTo>
                    <a:lnTo>
                      <a:pt x="279" y="2"/>
                    </a:lnTo>
                    <a:lnTo>
                      <a:pt x="281" y="1"/>
                    </a:lnTo>
                    <a:lnTo>
                      <a:pt x="283" y="0"/>
                    </a:lnTo>
                    <a:lnTo>
                      <a:pt x="284" y="0"/>
                    </a:lnTo>
                    <a:lnTo>
                      <a:pt x="286" y="0"/>
                    </a:lnTo>
                    <a:lnTo>
                      <a:pt x="288" y="0"/>
                    </a:lnTo>
                    <a:lnTo>
                      <a:pt x="290" y="1"/>
                    </a:lnTo>
                    <a:lnTo>
                      <a:pt x="291" y="2"/>
                    </a:lnTo>
                    <a:lnTo>
                      <a:pt x="293" y="4"/>
                    </a:lnTo>
                    <a:lnTo>
                      <a:pt x="295" y="5"/>
                    </a:lnTo>
                    <a:lnTo>
                      <a:pt x="297" y="7"/>
                    </a:lnTo>
                    <a:lnTo>
                      <a:pt x="298" y="10"/>
                    </a:lnTo>
                    <a:lnTo>
                      <a:pt x="300" y="12"/>
                    </a:lnTo>
                    <a:lnTo>
                      <a:pt x="302" y="14"/>
                    </a:lnTo>
                    <a:lnTo>
                      <a:pt x="304" y="16"/>
                    </a:lnTo>
                    <a:lnTo>
                      <a:pt x="305" y="18"/>
                    </a:lnTo>
                    <a:lnTo>
                      <a:pt x="307" y="20"/>
                    </a:lnTo>
                    <a:lnTo>
                      <a:pt x="309" y="21"/>
                    </a:lnTo>
                    <a:lnTo>
                      <a:pt x="311" y="22"/>
                    </a:lnTo>
                    <a:lnTo>
                      <a:pt x="312" y="23"/>
                    </a:lnTo>
                    <a:lnTo>
                      <a:pt x="314" y="23"/>
                    </a:lnTo>
                    <a:lnTo>
                      <a:pt x="316" y="23"/>
                    </a:lnTo>
                    <a:lnTo>
                      <a:pt x="318" y="22"/>
                    </a:lnTo>
                    <a:lnTo>
                      <a:pt x="319" y="21"/>
                    </a:lnTo>
                    <a:lnTo>
                      <a:pt x="321" y="20"/>
                    </a:lnTo>
                    <a:lnTo>
                      <a:pt x="323" y="18"/>
                    </a:lnTo>
                    <a:lnTo>
                      <a:pt x="325" y="16"/>
                    </a:lnTo>
                    <a:lnTo>
                      <a:pt x="326" y="14"/>
                    </a:lnTo>
                    <a:lnTo>
                      <a:pt x="328" y="12"/>
                    </a:lnTo>
                    <a:lnTo>
                      <a:pt x="330" y="10"/>
                    </a:lnTo>
                    <a:lnTo>
                      <a:pt x="332" y="7"/>
                    </a:lnTo>
                    <a:lnTo>
                      <a:pt x="333" y="5"/>
                    </a:lnTo>
                    <a:lnTo>
                      <a:pt x="335" y="4"/>
                    </a:lnTo>
                    <a:lnTo>
                      <a:pt x="337" y="2"/>
                    </a:lnTo>
                    <a:lnTo>
                      <a:pt x="339" y="1"/>
                    </a:lnTo>
                    <a:lnTo>
                      <a:pt x="340" y="0"/>
                    </a:lnTo>
                    <a:lnTo>
                      <a:pt x="342" y="0"/>
                    </a:lnTo>
                    <a:lnTo>
                      <a:pt x="344" y="0"/>
                    </a:lnTo>
                    <a:lnTo>
                      <a:pt x="346" y="0"/>
                    </a:lnTo>
                    <a:lnTo>
                      <a:pt x="347" y="1"/>
                    </a:lnTo>
                    <a:lnTo>
                      <a:pt x="349" y="2"/>
                    </a:lnTo>
                    <a:lnTo>
                      <a:pt x="351" y="4"/>
                    </a:lnTo>
                    <a:lnTo>
                      <a:pt x="353" y="6"/>
                    </a:lnTo>
                    <a:lnTo>
                      <a:pt x="354" y="8"/>
                    </a:lnTo>
                    <a:lnTo>
                      <a:pt x="356" y="10"/>
                    </a:lnTo>
                    <a:lnTo>
                      <a:pt x="358" y="13"/>
                    </a:lnTo>
                    <a:lnTo>
                      <a:pt x="360" y="15"/>
                    </a:lnTo>
                    <a:lnTo>
                      <a:pt x="361" y="17"/>
                    </a:lnTo>
                    <a:lnTo>
                      <a:pt x="363" y="19"/>
                    </a:lnTo>
                    <a:lnTo>
                      <a:pt x="365" y="20"/>
                    </a:lnTo>
                    <a:lnTo>
                      <a:pt x="367" y="22"/>
                    </a:lnTo>
                    <a:lnTo>
                      <a:pt x="368" y="23"/>
                    </a:lnTo>
                    <a:lnTo>
                      <a:pt x="370" y="23"/>
                    </a:lnTo>
                    <a:lnTo>
                      <a:pt x="372" y="23"/>
                    </a:lnTo>
                    <a:lnTo>
                      <a:pt x="374" y="23"/>
                    </a:lnTo>
                    <a:lnTo>
                      <a:pt x="375" y="22"/>
                    </a:lnTo>
                    <a:lnTo>
                      <a:pt x="377" y="21"/>
                    </a:lnTo>
                    <a:lnTo>
                      <a:pt x="379" y="20"/>
                    </a:lnTo>
                    <a:lnTo>
                      <a:pt x="381" y="18"/>
                    </a:lnTo>
                    <a:lnTo>
                      <a:pt x="382" y="16"/>
                    </a:lnTo>
                    <a:lnTo>
                      <a:pt x="384" y="14"/>
                    </a:lnTo>
                    <a:lnTo>
                      <a:pt x="386" y="11"/>
                    </a:lnTo>
                    <a:lnTo>
                      <a:pt x="388" y="9"/>
                    </a:lnTo>
                    <a:lnTo>
                      <a:pt x="389" y="7"/>
                    </a:lnTo>
                    <a:lnTo>
                      <a:pt x="391" y="5"/>
                    </a:lnTo>
                    <a:lnTo>
                      <a:pt x="393" y="3"/>
                    </a:lnTo>
                    <a:lnTo>
                      <a:pt x="394" y="2"/>
                    </a:lnTo>
                    <a:lnTo>
                      <a:pt x="396" y="1"/>
                    </a:lnTo>
                    <a:lnTo>
                      <a:pt x="398" y="0"/>
                    </a:lnTo>
                    <a:lnTo>
                      <a:pt x="400" y="0"/>
                    </a:lnTo>
                    <a:lnTo>
                      <a:pt x="401" y="0"/>
                    </a:lnTo>
                    <a:lnTo>
                      <a:pt x="403" y="1"/>
                    </a:lnTo>
                    <a:lnTo>
                      <a:pt x="405" y="2"/>
                    </a:lnTo>
                    <a:lnTo>
                      <a:pt x="407" y="3"/>
                    </a:lnTo>
                    <a:lnTo>
                      <a:pt x="408" y="5"/>
                    </a:lnTo>
                    <a:lnTo>
                      <a:pt x="410" y="7"/>
                    </a:lnTo>
                    <a:lnTo>
                      <a:pt x="412" y="9"/>
                    </a:lnTo>
                    <a:lnTo>
                      <a:pt x="414" y="11"/>
                    </a:lnTo>
                    <a:lnTo>
                      <a:pt x="415" y="13"/>
                    </a:lnTo>
                    <a:lnTo>
                      <a:pt x="417" y="15"/>
                    </a:lnTo>
                    <a:lnTo>
                      <a:pt x="419" y="17"/>
                    </a:lnTo>
                    <a:lnTo>
                      <a:pt x="421" y="19"/>
                    </a:lnTo>
                    <a:lnTo>
                      <a:pt x="422" y="21"/>
                    </a:lnTo>
                    <a:lnTo>
                      <a:pt x="424" y="22"/>
                    </a:lnTo>
                    <a:lnTo>
                      <a:pt x="426" y="23"/>
                    </a:lnTo>
                    <a:lnTo>
                      <a:pt x="428" y="23"/>
                    </a:lnTo>
                    <a:lnTo>
                      <a:pt x="429" y="23"/>
                    </a:lnTo>
                    <a:lnTo>
                      <a:pt x="431" y="23"/>
                    </a:lnTo>
                    <a:lnTo>
                      <a:pt x="433" y="22"/>
                    </a:lnTo>
                    <a:lnTo>
                      <a:pt x="435" y="21"/>
                    </a:lnTo>
                    <a:lnTo>
                      <a:pt x="436" y="19"/>
                    </a:lnTo>
                    <a:lnTo>
                      <a:pt x="438" y="17"/>
                    </a:lnTo>
                    <a:lnTo>
                      <a:pt x="440" y="15"/>
                    </a:lnTo>
                    <a:lnTo>
                      <a:pt x="442" y="13"/>
                    </a:lnTo>
                    <a:lnTo>
                      <a:pt x="443" y="11"/>
                    </a:lnTo>
                    <a:lnTo>
                      <a:pt x="445" y="8"/>
                    </a:lnTo>
                  </a:path>
                </a:pathLst>
              </a:custGeom>
              <a:noFill/>
              <a:ln w="38100" cmpd="sng">
                <a:solidFill>
                  <a:srgbClr val="1269B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 sz="1400" baseline="0"/>
              </a:p>
            </p:txBody>
          </p:sp>
          <p:sp>
            <p:nvSpPr>
              <p:cNvPr id="21" name="Freeform 23">
                <a:extLst>
                  <a:ext uri="{FF2B5EF4-FFF2-40B4-BE49-F238E27FC236}">
                    <a16:creationId xmlns:a16="http://schemas.microsoft.com/office/drawing/2014/main" id="{8D359A98-BBFD-474E-A8F2-791782C2B7F1}"/>
                  </a:ext>
                </a:extLst>
              </p:cNvPr>
              <p:cNvSpPr>
                <a:spLocks/>
              </p:cNvSpPr>
              <p:nvPr/>
            </p:nvSpPr>
            <p:spPr bwMode="auto">
              <a:xfrm rot="4620948">
                <a:off x="4936242" y="1994615"/>
                <a:ext cx="1750798" cy="100411"/>
              </a:xfrm>
              <a:custGeom>
                <a:avLst/>
                <a:gdLst/>
                <a:ahLst/>
                <a:cxnLst>
                  <a:cxn ang="0">
                    <a:pos x="7" y="3"/>
                  </a:cxn>
                  <a:cxn ang="0">
                    <a:pos x="16" y="13"/>
                  </a:cxn>
                  <a:cxn ang="0">
                    <a:pos x="24" y="22"/>
                  </a:cxn>
                  <a:cxn ang="0">
                    <a:pos x="33" y="22"/>
                  </a:cxn>
                  <a:cxn ang="0">
                    <a:pos x="42" y="13"/>
                  </a:cxn>
                  <a:cxn ang="0">
                    <a:pos x="51" y="3"/>
                  </a:cxn>
                  <a:cxn ang="0">
                    <a:pos x="59" y="0"/>
                  </a:cxn>
                  <a:cxn ang="0">
                    <a:pos x="68" y="7"/>
                  </a:cxn>
                  <a:cxn ang="0">
                    <a:pos x="77" y="18"/>
                  </a:cxn>
                  <a:cxn ang="0">
                    <a:pos x="85" y="23"/>
                  </a:cxn>
                  <a:cxn ang="0">
                    <a:pos x="94" y="18"/>
                  </a:cxn>
                  <a:cxn ang="0">
                    <a:pos x="103" y="8"/>
                  </a:cxn>
                  <a:cxn ang="0">
                    <a:pos x="112" y="0"/>
                  </a:cxn>
                  <a:cxn ang="0">
                    <a:pos x="120" y="2"/>
                  </a:cxn>
                  <a:cxn ang="0">
                    <a:pos x="129" y="12"/>
                  </a:cxn>
                  <a:cxn ang="0">
                    <a:pos x="138" y="22"/>
                  </a:cxn>
                  <a:cxn ang="0">
                    <a:pos x="147" y="22"/>
                  </a:cxn>
                  <a:cxn ang="0">
                    <a:pos x="155" y="14"/>
                  </a:cxn>
                  <a:cxn ang="0">
                    <a:pos x="164" y="3"/>
                  </a:cxn>
                  <a:cxn ang="0">
                    <a:pos x="173" y="0"/>
                  </a:cxn>
                  <a:cxn ang="0">
                    <a:pos x="181" y="6"/>
                  </a:cxn>
                  <a:cxn ang="0">
                    <a:pos x="190" y="17"/>
                  </a:cxn>
                  <a:cxn ang="0">
                    <a:pos x="199" y="23"/>
                  </a:cxn>
                  <a:cxn ang="0">
                    <a:pos x="208" y="19"/>
                  </a:cxn>
                  <a:cxn ang="0">
                    <a:pos x="216" y="9"/>
                  </a:cxn>
                  <a:cxn ang="0">
                    <a:pos x="225" y="1"/>
                  </a:cxn>
                  <a:cxn ang="0">
                    <a:pos x="234" y="2"/>
                  </a:cxn>
                  <a:cxn ang="0">
                    <a:pos x="243" y="11"/>
                  </a:cxn>
                  <a:cxn ang="0">
                    <a:pos x="251" y="21"/>
                  </a:cxn>
                  <a:cxn ang="0">
                    <a:pos x="260" y="23"/>
                  </a:cxn>
                  <a:cxn ang="0">
                    <a:pos x="269" y="15"/>
                  </a:cxn>
                  <a:cxn ang="0">
                    <a:pos x="278" y="4"/>
                  </a:cxn>
                  <a:cxn ang="0">
                    <a:pos x="286" y="0"/>
                  </a:cxn>
                  <a:cxn ang="0">
                    <a:pos x="295" y="5"/>
                  </a:cxn>
                  <a:cxn ang="0">
                    <a:pos x="304" y="16"/>
                  </a:cxn>
                  <a:cxn ang="0">
                    <a:pos x="312" y="23"/>
                  </a:cxn>
                  <a:cxn ang="0">
                    <a:pos x="321" y="20"/>
                  </a:cxn>
                  <a:cxn ang="0">
                    <a:pos x="330" y="10"/>
                  </a:cxn>
                  <a:cxn ang="0">
                    <a:pos x="339" y="1"/>
                  </a:cxn>
                  <a:cxn ang="0">
                    <a:pos x="347" y="1"/>
                  </a:cxn>
                  <a:cxn ang="0">
                    <a:pos x="356" y="10"/>
                  </a:cxn>
                  <a:cxn ang="0">
                    <a:pos x="365" y="20"/>
                  </a:cxn>
                  <a:cxn ang="0">
                    <a:pos x="374" y="23"/>
                  </a:cxn>
                  <a:cxn ang="0">
                    <a:pos x="382" y="16"/>
                  </a:cxn>
                  <a:cxn ang="0">
                    <a:pos x="391" y="5"/>
                  </a:cxn>
                  <a:cxn ang="0">
                    <a:pos x="400" y="0"/>
                  </a:cxn>
                  <a:cxn ang="0">
                    <a:pos x="408" y="5"/>
                  </a:cxn>
                  <a:cxn ang="0">
                    <a:pos x="417" y="15"/>
                  </a:cxn>
                  <a:cxn ang="0">
                    <a:pos x="426" y="23"/>
                  </a:cxn>
                  <a:cxn ang="0">
                    <a:pos x="435" y="21"/>
                  </a:cxn>
                  <a:cxn ang="0">
                    <a:pos x="443" y="11"/>
                  </a:cxn>
                </a:cxnLst>
                <a:rect l="0" t="0" r="r" b="b"/>
                <a:pathLst>
                  <a:path w="445" h="23">
                    <a:moveTo>
                      <a:pt x="0" y="0"/>
                    </a:moveTo>
                    <a:lnTo>
                      <a:pt x="2" y="0"/>
                    </a:lnTo>
                    <a:lnTo>
                      <a:pt x="3" y="1"/>
                    </a:lnTo>
                    <a:lnTo>
                      <a:pt x="5" y="2"/>
                    </a:lnTo>
                    <a:lnTo>
                      <a:pt x="7" y="3"/>
                    </a:lnTo>
                    <a:lnTo>
                      <a:pt x="9" y="5"/>
                    </a:lnTo>
                    <a:lnTo>
                      <a:pt x="10" y="7"/>
                    </a:lnTo>
                    <a:lnTo>
                      <a:pt x="12" y="9"/>
                    </a:lnTo>
                    <a:lnTo>
                      <a:pt x="14" y="11"/>
                    </a:lnTo>
                    <a:lnTo>
                      <a:pt x="16" y="13"/>
                    </a:lnTo>
                    <a:lnTo>
                      <a:pt x="17" y="16"/>
                    </a:lnTo>
                    <a:lnTo>
                      <a:pt x="19" y="18"/>
                    </a:lnTo>
                    <a:lnTo>
                      <a:pt x="21" y="19"/>
                    </a:lnTo>
                    <a:lnTo>
                      <a:pt x="23" y="21"/>
                    </a:lnTo>
                    <a:lnTo>
                      <a:pt x="24" y="22"/>
                    </a:lnTo>
                    <a:lnTo>
                      <a:pt x="26" y="23"/>
                    </a:lnTo>
                    <a:lnTo>
                      <a:pt x="28" y="23"/>
                    </a:lnTo>
                    <a:lnTo>
                      <a:pt x="30" y="23"/>
                    </a:lnTo>
                    <a:lnTo>
                      <a:pt x="31" y="23"/>
                    </a:lnTo>
                    <a:lnTo>
                      <a:pt x="33" y="22"/>
                    </a:lnTo>
                    <a:lnTo>
                      <a:pt x="35" y="21"/>
                    </a:lnTo>
                    <a:lnTo>
                      <a:pt x="37" y="19"/>
                    </a:lnTo>
                    <a:lnTo>
                      <a:pt x="38" y="17"/>
                    </a:lnTo>
                    <a:lnTo>
                      <a:pt x="40" y="15"/>
                    </a:lnTo>
                    <a:lnTo>
                      <a:pt x="42" y="13"/>
                    </a:lnTo>
                    <a:lnTo>
                      <a:pt x="44" y="10"/>
                    </a:lnTo>
                    <a:lnTo>
                      <a:pt x="45" y="8"/>
                    </a:lnTo>
                    <a:lnTo>
                      <a:pt x="47" y="6"/>
                    </a:lnTo>
                    <a:lnTo>
                      <a:pt x="49" y="4"/>
                    </a:lnTo>
                    <a:lnTo>
                      <a:pt x="51" y="3"/>
                    </a:lnTo>
                    <a:lnTo>
                      <a:pt x="52" y="1"/>
                    </a:lnTo>
                    <a:lnTo>
                      <a:pt x="54" y="0"/>
                    </a:lnTo>
                    <a:lnTo>
                      <a:pt x="56" y="0"/>
                    </a:lnTo>
                    <a:lnTo>
                      <a:pt x="57" y="0"/>
                    </a:lnTo>
                    <a:lnTo>
                      <a:pt x="59" y="0"/>
                    </a:lnTo>
                    <a:lnTo>
                      <a:pt x="61" y="1"/>
                    </a:lnTo>
                    <a:lnTo>
                      <a:pt x="63" y="2"/>
                    </a:lnTo>
                    <a:lnTo>
                      <a:pt x="64" y="3"/>
                    </a:lnTo>
                    <a:lnTo>
                      <a:pt x="66" y="5"/>
                    </a:lnTo>
                    <a:lnTo>
                      <a:pt x="68" y="7"/>
                    </a:lnTo>
                    <a:lnTo>
                      <a:pt x="70" y="9"/>
                    </a:lnTo>
                    <a:lnTo>
                      <a:pt x="71" y="12"/>
                    </a:lnTo>
                    <a:lnTo>
                      <a:pt x="73" y="14"/>
                    </a:lnTo>
                    <a:lnTo>
                      <a:pt x="75" y="16"/>
                    </a:lnTo>
                    <a:lnTo>
                      <a:pt x="77" y="18"/>
                    </a:lnTo>
                    <a:lnTo>
                      <a:pt x="78" y="20"/>
                    </a:lnTo>
                    <a:lnTo>
                      <a:pt x="80" y="21"/>
                    </a:lnTo>
                    <a:lnTo>
                      <a:pt x="82" y="22"/>
                    </a:lnTo>
                    <a:lnTo>
                      <a:pt x="84" y="23"/>
                    </a:lnTo>
                    <a:lnTo>
                      <a:pt x="85" y="23"/>
                    </a:lnTo>
                    <a:lnTo>
                      <a:pt x="87" y="23"/>
                    </a:lnTo>
                    <a:lnTo>
                      <a:pt x="89" y="22"/>
                    </a:lnTo>
                    <a:lnTo>
                      <a:pt x="91" y="21"/>
                    </a:lnTo>
                    <a:lnTo>
                      <a:pt x="92" y="20"/>
                    </a:lnTo>
                    <a:lnTo>
                      <a:pt x="94" y="18"/>
                    </a:lnTo>
                    <a:lnTo>
                      <a:pt x="96" y="16"/>
                    </a:lnTo>
                    <a:lnTo>
                      <a:pt x="98" y="14"/>
                    </a:lnTo>
                    <a:lnTo>
                      <a:pt x="99" y="12"/>
                    </a:lnTo>
                    <a:lnTo>
                      <a:pt x="101" y="10"/>
                    </a:lnTo>
                    <a:lnTo>
                      <a:pt x="103" y="8"/>
                    </a:lnTo>
                    <a:lnTo>
                      <a:pt x="105" y="6"/>
                    </a:lnTo>
                    <a:lnTo>
                      <a:pt x="106" y="4"/>
                    </a:lnTo>
                    <a:lnTo>
                      <a:pt x="108" y="2"/>
                    </a:lnTo>
                    <a:lnTo>
                      <a:pt x="110" y="1"/>
                    </a:lnTo>
                    <a:lnTo>
                      <a:pt x="112" y="0"/>
                    </a:lnTo>
                    <a:lnTo>
                      <a:pt x="113" y="0"/>
                    </a:lnTo>
                    <a:lnTo>
                      <a:pt x="115" y="0"/>
                    </a:lnTo>
                    <a:lnTo>
                      <a:pt x="117" y="0"/>
                    </a:lnTo>
                    <a:lnTo>
                      <a:pt x="119" y="1"/>
                    </a:lnTo>
                    <a:lnTo>
                      <a:pt x="120" y="2"/>
                    </a:lnTo>
                    <a:lnTo>
                      <a:pt x="122" y="4"/>
                    </a:lnTo>
                    <a:lnTo>
                      <a:pt x="124" y="6"/>
                    </a:lnTo>
                    <a:lnTo>
                      <a:pt x="126" y="8"/>
                    </a:lnTo>
                    <a:lnTo>
                      <a:pt x="127" y="10"/>
                    </a:lnTo>
                    <a:lnTo>
                      <a:pt x="129" y="12"/>
                    </a:lnTo>
                    <a:lnTo>
                      <a:pt x="131" y="15"/>
                    </a:lnTo>
                    <a:lnTo>
                      <a:pt x="133" y="17"/>
                    </a:lnTo>
                    <a:lnTo>
                      <a:pt x="134" y="19"/>
                    </a:lnTo>
                    <a:lnTo>
                      <a:pt x="136" y="20"/>
                    </a:lnTo>
                    <a:lnTo>
                      <a:pt x="138" y="22"/>
                    </a:lnTo>
                    <a:lnTo>
                      <a:pt x="140" y="23"/>
                    </a:lnTo>
                    <a:lnTo>
                      <a:pt x="141" y="23"/>
                    </a:lnTo>
                    <a:lnTo>
                      <a:pt x="143" y="23"/>
                    </a:lnTo>
                    <a:lnTo>
                      <a:pt x="145" y="23"/>
                    </a:lnTo>
                    <a:lnTo>
                      <a:pt x="147" y="22"/>
                    </a:lnTo>
                    <a:lnTo>
                      <a:pt x="148" y="21"/>
                    </a:lnTo>
                    <a:lnTo>
                      <a:pt x="150" y="20"/>
                    </a:lnTo>
                    <a:lnTo>
                      <a:pt x="152" y="18"/>
                    </a:lnTo>
                    <a:lnTo>
                      <a:pt x="154" y="16"/>
                    </a:lnTo>
                    <a:lnTo>
                      <a:pt x="155" y="14"/>
                    </a:lnTo>
                    <a:lnTo>
                      <a:pt x="157" y="11"/>
                    </a:lnTo>
                    <a:lnTo>
                      <a:pt x="159" y="9"/>
                    </a:lnTo>
                    <a:lnTo>
                      <a:pt x="161" y="7"/>
                    </a:lnTo>
                    <a:lnTo>
                      <a:pt x="162" y="5"/>
                    </a:lnTo>
                    <a:lnTo>
                      <a:pt x="164" y="3"/>
                    </a:lnTo>
                    <a:lnTo>
                      <a:pt x="166" y="2"/>
                    </a:lnTo>
                    <a:lnTo>
                      <a:pt x="167" y="1"/>
                    </a:lnTo>
                    <a:lnTo>
                      <a:pt x="169" y="0"/>
                    </a:lnTo>
                    <a:lnTo>
                      <a:pt x="171" y="0"/>
                    </a:lnTo>
                    <a:lnTo>
                      <a:pt x="173" y="0"/>
                    </a:lnTo>
                    <a:lnTo>
                      <a:pt x="174" y="0"/>
                    </a:lnTo>
                    <a:lnTo>
                      <a:pt x="176" y="1"/>
                    </a:lnTo>
                    <a:lnTo>
                      <a:pt x="178" y="3"/>
                    </a:lnTo>
                    <a:lnTo>
                      <a:pt x="180" y="4"/>
                    </a:lnTo>
                    <a:lnTo>
                      <a:pt x="181" y="6"/>
                    </a:lnTo>
                    <a:lnTo>
                      <a:pt x="183" y="8"/>
                    </a:lnTo>
                    <a:lnTo>
                      <a:pt x="185" y="11"/>
                    </a:lnTo>
                    <a:lnTo>
                      <a:pt x="187" y="13"/>
                    </a:lnTo>
                    <a:lnTo>
                      <a:pt x="188" y="15"/>
                    </a:lnTo>
                    <a:lnTo>
                      <a:pt x="190" y="17"/>
                    </a:lnTo>
                    <a:lnTo>
                      <a:pt x="192" y="19"/>
                    </a:lnTo>
                    <a:lnTo>
                      <a:pt x="194" y="21"/>
                    </a:lnTo>
                    <a:lnTo>
                      <a:pt x="195" y="22"/>
                    </a:lnTo>
                    <a:lnTo>
                      <a:pt x="197" y="23"/>
                    </a:lnTo>
                    <a:lnTo>
                      <a:pt x="199" y="23"/>
                    </a:lnTo>
                    <a:lnTo>
                      <a:pt x="201" y="23"/>
                    </a:lnTo>
                    <a:lnTo>
                      <a:pt x="202" y="23"/>
                    </a:lnTo>
                    <a:lnTo>
                      <a:pt x="204" y="22"/>
                    </a:lnTo>
                    <a:lnTo>
                      <a:pt x="206" y="21"/>
                    </a:lnTo>
                    <a:lnTo>
                      <a:pt x="208" y="19"/>
                    </a:lnTo>
                    <a:lnTo>
                      <a:pt x="209" y="17"/>
                    </a:lnTo>
                    <a:lnTo>
                      <a:pt x="211" y="15"/>
                    </a:lnTo>
                    <a:lnTo>
                      <a:pt x="213" y="13"/>
                    </a:lnTo>
                    <a:lnTo>
                      <a:pt x="215" y="11"/>
                    </a:lnTo>
                    <a:lnTo>
                      <a:pt x="216" y="9"/>
                    </a:lnTo>
                    <a:lnTo>
                      <a:pt x="218" y="7"/>
                    </a:lnTo>
                    <a:lnTo>
                      <a:pt x="220" y="5"/>
                    </a:lnTo>
                    <a:lnTo>
                      <a:pt x="222" y="3"/>
                    </a:lnTo>
                    <a:lnTo>
                      <a:pt x="223" y="2"/>
                    </a:lnTo>
                    <a:lnTo>
                      <a:pt x="225" y="1"/>
                    </a:lnTo>
                    <a:lnTo>
                      <a:pt x="227" y="0"/>
                    </a:lnTo>
                    <a:lnTo>
                      <a:pt x="229" y="0"/>
                    </a:lnTo>
                    <a:lnTo>
                      <a:pt x="230" y="0"/>
                    </a:lnTo>
                    <a:lnTo>
                      <a:pt x="232" y="1"/>
                    </a:lnTo>
                    <a:lnTo>
                      <a:pt x="234" y="2"/>
                    </a:lnTo>
                    <a:lnTo>
                      <a:pt x="236" y="3"/>
                    </a:lnTo>
                    <a:lnTo>
                      <a:pt x="237" y="5"/>
                    </a:lnTo>
                    <a:lnTo>
                      <a:pt x="239" y="7"/>
                    </a:lnTo>
                    <a:lnTo>
                      <a:pt x="241" y="9"/>
                    </a:lnTo>
                    <a:lnTo>
                      <a:pt x="243" y="11"/>
                    </a:lnTo>
                    <a:lnTo>
                      <a:pt x="244" y="14"/>
                    </a:lnTo>
                    <a:lnTo>
                      <a:pt x="246" y="16"/>
                    </a:lnTo>
                    <a:lnTo>
                      <a:pt x="248" y="18"/>
                    </a:lnTo>
                    <a:lnTo>
                      <a:pt x="250" y="20"/>
                    </a:lnTo>
                    <a:lnTo>
                      <a:pt x="251" y="21"/>
                    </a:lnTo>
                    <a:lnTo>
                      <a:pt x="253" y="22"/>
                    </a:lnTo>
                    <a:lnTo>
                      <a:pt x="255" y="23"/>
                    </a:lnTo>
                    <a:lnTo>
                      <a:pt x="257" y="23"/>
                    </a:lnTo>
                    <a:lnTo>
                      <a:pt x="258" y="23"/>
                    </a:lnTo>
                    <a:lnTo>
                      <a:pt x="260" y="23"/>
                    </a:lnTo>
                    <a:lnTo>
                      <a:pt x="262" y="22"/>
                    </a:lnTo>
                    <a:lnTo>
                      <a:pt x="264" y="20"/>
                    </a:lnTo>
                    <a:lnTo>
                      <a:pt x="265" y="19"/>
                    </a:lnTo>
                    <a:lnTo>
                      <a:pt x="267" y="17"/>
                    </a:lnTo>
                    <a:lnTo>
                      <a:pt x="269" y="15"/>
                    </a:lnTo>
                    <a:lnTo>
                      <a:pt x="271" y="13"/>
                    </a:lnTo>
                    <a:lnTo>
                      <a:pt x="272" y="10"/>
                    </a:lnTo>
                    <a:lnTo>
                      <a:pt x="274" y="8"/>
                    </a:lnTo>
                    <a:lnTo>
                      <a:pt x="276" y="6"/>
                    </a:lnTo>
                    <a:lnTo>
                      <a:pt x="278" y="4"/>
                    </a:lnTo>
                    <a:lnTo>
                      <a:pt x="279" y="2"/>
                    </a:lnTo>
                    <a:lnTo>
                      <a:pt x="281" y="1"/>
                    </a:lnTo>
                    <a:lnTo>
                      <a:pt x="283" y="0"/>
                    </a:lnTo>
                    <a:lnTo>
                      <a:pt x="284" y="0"/>
                    </a:lnTo>
                    <a:lnTo>
                      <a:pt x="286" y="0"/>
                    </a:lnTo>
                    <a:lnTo>
                      <a:pt x="288" y="0"/>
                    </a:lnTo>
                    <a:lnTo>
                      <a:pt x="290" y="1"/>
                    </a:lnTo>
                    <a:lnTo>
                      <a:pt x="291" y="2"/>
                    </a:lnTo>
                    <a:lnTo>
                      <a:pt x="293" y="4"/>
                    </a:lnTo>
                    <a:lnTo>
                      <a:pt x="295" y="5"/>
                    </a:lnTo>
                    <a:lnTo>
                      <a:pt x="297" y="7"/>
                    </a:lnTo>
                    <a:lnTo>
                      <a:pt x="298" y="10"/>
                    </a:lnTo>
                    <a:lnTo>
                      <a:pt x="300" y="12"/>
                    </a:lnTo>
                    <a:lnTo>
                      <a:pt x="302" y="14"/>
                    </a:lnTo>
                    <a:lnTo>
                      <a:pt x="304" y="16"/>
                    </a:lnTo>
                    <a:lnTo>
                      <a:pt x="305" y="18"/>
                    </a:lnTo>
                    <a:lnTo>
                      <a:pt x="307" y="20"/>
                    </a:lnTo>
                    <a:lnTo>
                      <a:pt x="309" y="21"/>
                    </a:lnTo>
                    <a:lnTo>
                      <a:pt x="311" y="22"/>
                    </a:lnTo>
                    <a:lnTo>
                      <a:pt x="312" y="23"/>
                    </a:lnTo>
                    <a:lnTo>
                      <a:pt x="314" y="23"/>
                    </a:lnTo>
                    <a:lnTo>
                      <a:pt x="316" y="23"/>
                    </a:lnTo>
                    <a:lnTo>
                      <a:pt x="318" y="22"/>
                    </a:lnTo>
                    <a:lnTo>
                      <a:pt x="319" y="21"/>
                    </a:lnTo>
                    <a:lnTo>
                      <a:pt x="321" y="20"/>
                    </a:lnTo>
                    <a:lnTo>
                      <a:pt x="323" y="18"/>
                    </a:lnTo>
                    <a:lnTo>
                      <a:pt x="325" y="16"/>
                    </a:lnTo>
                    <a:lnTo>
                      <a:pt x="326" y="14"/>
                    </a:lnTo>
                    <a:lnTo>
                      <a:pt x="328" y="12"/>
                    </a:lnTo>
                    <a:lnTo>
                      <a:pt x="330" y="10"/>
                    </a:lnTo>
                    <a:lnTo>
                      <a:pt x="332" y="7"/>
                    </a:lnTo>
                    <a:lnTo>
                      <a:pt x="333" y="5"/>
                    </a:lnTo>
                    <a:lnTo>
                      <a:pt x="335" y="4"/>
                    </a:lnTo>
                    <a:lnTo>
                      <a:pt x="337" y="2"/>
                    </a:lnTo>
                    <a:lnTo>
                      <a:pt x="339" y="1"/>
                    </a:lnTo>
                    <a:lnTo>
                      <a:pt x="340" y="0"/>
                    </a:lnTo>
                    <a:lnTo>
                      <a:pt x="342" y="0"/>
                    </a:lnTo>
                    <a:lnTo>
                      <a:pt x="344" y="0"/>
                    </a:lnTo>
                    <a:lnTo>
                      <a:pt x="346" y="0"/>
                    </a:lnTo>
                    <a:lnTo>
                      <a:pt x="347" y="1"/>
                    </a:lnTo>
                    <a:lnTo>
                      <a:pt x="349" y="2"/>
                    </a:lnTo>
                    <a:lnTo>
                      <a:pt x="351" y="4"/>
                    </a:lnTo>
                    <a:lnTo>
                      <a:pt x="353" y="6"/>
                    </a:lnTo>
                    <a:lnTo>
                      <a:pt x="354" y="8"/>
                    </a:lnTo>
                    <a:lnTo>
                      <a:pt x="356" y="10"/>
                    </a:lnTo>
                    <a:lnTo>
                      <a:pt x="358" y="13"/>
                    </a:lnTo>
                    <a:lnTo>
                      <a:pt x="360" y="15"/>
                    </a:lnTo>
                    <a:lnTo>
                      <a:pt x="361" y="17"/>
                    </a:lnTo>
                    <a:lnTo>
                      <a:pt x="363" y="19"/>
                    </a:lnTo>
                    <a:lnTo>
                      <a:pt x="365" y="20"/>
                    </a:lnTo>
                    <a:lnTo>
                      <a:pt x="367" y="22"/>
                    </a:lnTo>
                    <a:lnTo>
                      <a:pt x="368" y="23"/>
                    </a:lnTo>
                    <a:lnTo>
                      <a:pt x="370" y="23"/>
                    </a:lnTo>
                    <a:lnTo>
                      <a:pt x="372" y="23"/>
                    </a:lnTo>
                    <a:lnTo>
                      <a:pt x="374" y="23"/>
                    </a:lnTo>
                    <a:lnTo>
                      <a:pt x="375" y="22"/>
                    </a:lnTo>
                    <a:lnTo>
                      <a:pt x="377" y="21"/>
                    </a:lnTo>
                    <a:lnTo>
                      <a:pt x="379" y="20"/>
                    </a:lnTo>
                    <a:lnTo>
                      <a:pt x="381" y="18"/>
                    </a:lnTo>
                    <a:lnTo>
                      <a:pt x="382" y="16"/>
                    </a:lnTo>
                    <a:lnTo>
                      <a:pt x="384" y="14"/>
                    </a:lnTo>
                    <a:lnTo>
                      <a:pt x="386" y="11"/>
                    </a:lnTo>
                    <a:lnTo>
                      <a:pt x="388" y="9"/>
                    </a:lnTo>
                    <a:lnTo>
                      <a:pt x="389" y="7"/>
                    </a:lnTo>
                    <a:lnTo>
                      <a:pt x="391" y="5"/>
                    </a:lnTo>
                    <a:lnTo>
                      <a:pt x="393" y="3"/>
                    </a:lnTo>
                    <a:lnTo>
                      <a:pt x="394" y="2"/>
                    </a:lnTo>
                    <a:lnTo>
                      <a:pt x="396" y="1"/>
                    </a:lnTo>
                    <a:lnTo>
                      <a:pt x="398" y="0"/>
                    </a:lnTo>
                    <a:lnTo>
                      <a:pt x="400" y="0"/>
                    </a:lnTo>
                    <a:lnTo>
                      <a:pt x="401" y="0"/>
                    </a:lnTo>
                    <a:lnTo>
                      <a:pt x="403" y="1"/>
                    </a:lnTo>
                    <a:lnTo>
                      <a:pt x="405" y="2"/>
                    </a:lnTo>
                    <a:lnTo>
                      <a:pt x="407" y="3"/>
                    </a:lnTo>
                    <a:lnTo>
                      <a:pt x="408" y="5"/>
                    </a:lnTo>
                    <a:lnTo>
                      <a:pt x="410" y="7"/>
                    </a:lnTo>
                    <a:lnTo>
                      <a:pt x="412" y="9"/>
                    </a:lnTo>
                    <a:lnTo>
                      <a:pt x="414" y="11"/>
                    </a:lnTo>
                    <a:lnTo>
                      <a:pt x="415" y="13"/>
                    </a:lnTo>
                    <a:lnTo>
                      <a:pt x="417" y="15"/>
                    </a:lnTo>
                    <a:lnTo>
                      <a:pt x="419" y="17"/>
                    </a:lnTo>
                    <a:lnTo>
                      <a:pt x="421" y="19"/>
                    </a:lnTo>
                    <a:lnTo>
                      <a:pt x="422" y="21"/>
                    </a:lnTo>
                    <a:lnTo>
                      <a:pt x="424" y="22"/>
                    </a:lnTo>
                    <a:lnTo>
                      <a:pt x="426" y="23"/>
                    </a:lnTo>
                    <a:lnTo>
                      <a:pt x="428" y="23"/>
                    </a:lnTo>
                    <a:lnTo>
                      <a:pt x="429" y="23"/>
                    </a:lnTo>
                    <a:lnTo>
                      <a:pt x="431" y="23"/>
                    </a:lnTo>
                    <a:lnTo>
                      <a:pt x="433" y="22"/>
                    </a:lnTo>
                    <a:lnTo>
                      <a:pt x="435" y="21"/>
                    </a:lnTo>
                    <a:lnTo>
                      <a:pt x="436" y="19"/>
                    </a:lnTo>
                    <a:lnTo>
                      <a:pt x="438" y="17"/>
                    </a:lnTo>
                    <a:lnTo>
                      <a:pt x="440" y="15"/>
                    </a:lnTo>
                    <a:lnTo>
                      <a:pt x="442" y="13"/>
                    </a:lnTo>
                    <a:lnTo>
                      <a:pt x="443" y="11"/>
                    </a:lnTo>
                    <a:lnTo>
                      <a:pt x="445" y="8"/>
                    </a:lnTo>
                  </a:path>
                </a:pathLst>
              </a:custGeom>
              <a:noFill/>
              <a:ln w="38100" cmpd="sng">
                <a:solidFill>
                  <a:srgbClr val="1269B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 sz="1400" baseline="0"/>
              </a:p>
            </p:txBody>
          </p:sp>
          <p:sp>
            <p:nvSpPr>
              <p:cNvPr id="22" name="Text Box 11">
                <a:extLst>
                  <a:ext uri="{FF2B5EF4-FFF2-40B4-BE49-F238E27FC236}">
                    <a16:creationId xmlns:a16="http://schemas.microsoft.com/office/drawing/2014/main" id="{A149A13B-7C16-C941-BC5F-1D5129145F0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385907" y="2964327"/>
                <a:ext cx="774195" cy="36729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algn="ctr" eaLnBrk="0" hangingPunct="0"/>
                <a:r>
                  <a:rPr lang="en-US" sz="2000" b="1" baseline="0">
                    <a:solidFill>
                      <a:srgbClr val="1269B0"/>
                    </a:solidFill>
                    <a:latin typeface="Calibri" pitchFamily="34" charset="0"/>
                  </a:rPr>
                  <a:t>e</a:t>
                </a:r>
                <a:r>
                  <a:rPr lang="en-US" sz="2000" b="1" baseline="30000">
                    <a:solidFill>
                      <a:srgbClr val="1269B0"/>
                    </a:solidFill>
                    <a:latin typeface="Calibri" pitchFamily="34" charset="0"/>
                  </a:rPr>
                  <a:t>+</a:t>
                </a:r>
              </a:p>
            </p:txBody>
          </p:sp>
        </p:grpSp>
        <p:sp>
          <p:nvSpPr>
            <p:cNvPr id="23" name="Text Box 13">
              <a:extLst>
                <a:ext uri="{FF2B5EF4-FFF2-40B4-BE49-F238E27FC236}">
                  <a16:creationId xmlns:a16="http://schemas.microsoft.com/office/drawing/2014/main" id="{C60ECCC2-B31E-934A-8F99-20C26FDED2A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1623" y="4235757"/>
              <a:ext cx="848054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sz="1400" b="1" baseline="0">
                  <a:solidFill>
                    <a:srgbClr val="1269B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Positron </a:t>
              </a:r>
            </a:p>
            <a:p>
              <a:pPr algn="ctr" eaLnBrk="0" hangingPunct="0"/>
              <a:r>
                <a:rPr lang="en-US" sz="1400" b="1" baseline="0">
                  <a:solidFill>
                    <a:srgbClr val="1269B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emitter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41154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r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Chevron 22"/>
          <p:cNvSpPr/>
          <p:nvPr/>
        </p:nvSpPr>
        <p:spPr bwMode="auto">
          <a:xfrm rot="13326047">
            <a:off x="2847241" y="4180075"/>
            <a:ext cx="703208" cy="396881"/>
          </a:xfrm>
          <a:prstGeom prst="chevron">
            <a:avLst>
              <a:gd name="adj" fmla="val 50594"/>
            </a:avLst>
          </a:prstGeom>
          <a:solidFill>
            <a:schemeClr val="accent4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30000">
              <a:ln>
                <a:noFill/>
              </a:ln>
              <a:solidFill>
                <a:srgbClr val="4D4D4D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9" name="Group 18"/>
          <p:cNvGrpSpPr/>
          <p:nvPr/>
        </p:nvGrpSpPr>
        <p:grpSpPr>
          <a:xfrm rot="814732" flipH="1" flipV="1">
            <a:off x="1483565" y="3981363"/>
            <a:ext cx="642226" cy="977283"/>
            <a:chOff x="3714061" y="3423041"/>
            <a:chExt cx="642226" cy="977283"/>
          </a:xfrm>
        </p:grpSpPr>
        <p:sp>
          <p:nvSpPr>
            <p:cNvPr id="20" name="Chevron 19"/>
            <p:cNvSpPr/>
            <p:nvPr/>
          </p:nvSpPr>
          <p:spPr bwMode="auto">
            <a:xfrm rot="7216090">
              <a:off x="3560898" y="3850279"/>
              <a:ext cx="703208" cy="396881"/>
            </a:xfrm>
            <a:prstGeom prst="chevron">
              <a:avLst>
                <a:gd name="adj" fmla="val 50594"/>
              </a:avLst>
            </a:prstGeom>
            <a:solidFill>
              <a:schemeClr val="accent4">
                <a:lumMod val="7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1" i="0" u="none" strike="noStrike" cap="none" normalizeH="0" baseline="30000">
                <a:ln>
                  <a:noFill/>
                </a:ln>
                <a:solidFill>
                  <a:srgbClr val="4D4D4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1" name="Pentagon 20"/>
            <p:cNvSpPr/>
            <p:nvPr/>
          </p:nvSpPr>
          <p:spPr bwMode="auto">
            <a:xfrm rot="7184947">
              <a:off x="3947288" y="3446090"/>
              <a:ext cx="432048" cy="385950"/>
            </a:xfrm>
            <a:prstGeom prst="homePlate">
              <a:avLst/>
            </a:prstGeom>
            <a:solidFill>
              <a:schemeClr val="bg1">
                <a:lumMod val="5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1" i="0" u="none" strike="noStrike" cap="none" normalizeH="0" baseline="30000">
                <a:ln>
                  <a:noFill/>
                </a:ln>
                <a:solidFill>
                  <a:srgbClr val="4D4D4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Quantitative PET – receptor binding </a:t>
            </a:r>
            <a:endParaRPr lang="en-US">
              <a:latin typeface="Calibri"/>
              <a:cs typeface="Calibri"/>
            </a:endParaRPr>
          </a:p>
        </p:txBody>
      </p:sp>
      <p:grpSp>
        <p:nvGrpSpPr>
          <p:cNvPr id="8" name="Group 7"/>
          <p:cNvGrpSpPr/>
          <p:nvPr/>
        </p:nvGrpSpPr>
        <p:grpSpPr>
          <a:xfrm rot="17513520">
            <a:off x="1578586" y="2554933"/>
            <a:ext cx="622739" cy="953173"/>
            <a:chOff x="2224745" y="3303134"/>
            <a:chExt cx="622739" cy="953173"/>
          </a:xfrm>
        </p:grpSpPr>
        <p:sp>
          <p:nvSpPr>
            <p:cNvPr id="5" name="Chevron 4"/>
            <p:cNvSpPr/>
            <p:nvPr/>
          </p:nvSpPr>
          <p:spPr bwMode="auto">
            <a:xfrm rot="7216090">
              <a:off x="2071582" y="3706262"/>
              <a:ext cx="703208" cy="396881"/>
            </a:xfrm>
            <a:prstGeom prst="chevron">
              <a:avLst>
                <a:gd name="adj" fmla="val 50594"/>
              </a:avLst>
            </a:prstGeom>
            <a:solidFill>
              <a:schemeClr val="accent4">
                <a:lumMod val="7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1" i="0" u="none" strike="noStrike" cap="none" normalizeH="0" baseline="30000">
                <a:ln>
                  <a:noFill/>
                </a:ln>
                <a:solidFill>
                  <a:srgbClr val="4D4D4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" name="Pentagon 5"/>
            <p:cNvSpPr/>
            <p:nvPr/>
          </p:nvSpPr>
          <p:spPr bwMode="auto">
            <a:xfrm rot="7184947">
              <a:off x="2438485" y="3326183"/>
              <a:ext cx="432048" cy="385950"/>
            </a:xfrm>
            <a:prstGeom prst="homePlate">
              <a:avLst/>
            </a:prstGeom>
            <a:solidFill>
              <a:schemeClr val="bg1">
                <a:lumMod val="5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1" i="0" u="none" strike="noStrike" cap="none" normalizeH="0" baseline="30000">
                <a:ln>
                  <a:noFill/>
                </a:ln>
                <a:solidFill>
                  <a:srgbClr val="4D4D4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 rot="599539">
            <a:off x="2923724" y="2619434"/>
            <a:ext cx="642226" cy="977283"/>
            <a:chOff x="3714061" y="3423041"/>
            <a:chExt cx="642226" cy="977283"/>
          </a:xfrm>
        </p:grpSpPr>
        <p:sp>
          <p:nvSpPr>
            <p:cNvPr id="11" name="Chevron 10"/>
            <p:cNvSpPr/>
            <p:nvPr/>
          </p:nvSpPr>
          <p:spPr bwMode="auto">
            <a:xfrm rot="7216090">
              <a:off x="3560898" y="3850279"/>
              <a:ext cx="703208" cy="396881"/>
            </a:xfrm>
            <a:prstGeom prst="chevron">
              <a:avLst>
                <a:gd name="adj" fmla="val 50594"/>
              </a:avLst>
            </a:prstGeom>
            <a:solidFill>
              <a:schemeClr val="accent4">
                <a:lumMod val="7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1" i="0" u="none" strike="noStrike" cap="none" normalizeH="0" baseline="30000">
                <a:ln>
                  <a:noFill/>
                </a:ln>
                <a:solidFill>
                  <a:srgbClr val="4D4D4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2" name="Pentagon 11"/>
            <p:cNvSpPr/>
            <p:nvPr/>
          </p:nvSpPr>
          <p:spPr bwMode="auto">
            <a:xfrm rot="7184947">
              <a:off x="3947288" y="3446090"/>
              <a:ext cx="432048" cy="385950"/>
            </a:xfrm>
            <a:prstGeom prst="homePlate">
              <a:avLst/>
            </a:prstGeom>
            <a:solidFill>
              <a:schemeClr val="bg1">
                <a:lumMod val="5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1" i="0" u="none" strike="noStrike" cap="none" normalizeH="0" baseline="30000">
                <a:ln>
                  <a:noFill/>
                </a:ln>
                <a:solidFill>
                  <a:srgbClr val="4D4D4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7" name="Oval 6"/>
          <p:cNvSpPr/>
          <p:nvPr/>
        </p:nvSpPr>
        <p:spPr bwMode="auto">
          <a:xfrm>
            <a:off x="1619672" y="2924944"/>
            <a:ext cx="1800200" cy="18000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30000">
              <a:ln>
                <a:noFill/>
              </a:ln>
              <a:solidFill>
                <a:srgbClr val="4D4D4D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22296" y="2354841"/>
            <a:ext cx="794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aseline="0">
                <a:latin typeface="Calibri" panose="020F0502020204030204" pitchFamily="34" charset="0"/>
                <a:cs typeface="Calibri" panose="020F0502020204030204" pitchFamily="34" charset="0"/>
              </a:rPr>
              <a:t>Ligand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267744" y="3573016"/>
            <a:ext cx="529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aseline="0">
                <a:latin typeface="Calibri" panose="020F0502020204030204" pitchFamily="34" charset="0"/>
                <a:cs typeface="Calibri" panose="020F0502020204030204" pitchFamily="34" charset="0"/>
              </a:rPr>
              <a:t>Cell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BBA593C-D0CA-7046-8468-4839CBE188B5}"/>
              </a:ext>
            </a:extLst>
          </p:cNvPr>
          <p:cNvSpPr txBox="1"/>
          <p:nvPr/>
        </p:nvSpPr>
        <p:spPr>
          <a:xfrm>
            <a:off x="745274" y="3014469"/>
            <a:ext cx="1031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aseline="0">
                <a:solidFill>
                  <a:schemeClr val="accent5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Receptor</a:t>
            </a:r>
          </a:p>
        </p:txBody>
      </p:sp>
      <p:sp>
        <p:nvSpPr>
          <p:cNvPr id="28" name="Chevron 27">
            <a:extLst>
              <a:ext uri="{FF2B5EF4-FFF2-40B4-BE49-F238E27FC236}">
                <a16:creationId xmlns:a16="http://schemas.microsoft.com/office/drawing/2014/main" id="{0B49123B-A9A2-2142-9FC7-9DFE82B7EBDD}"/>
              </a:ext>
            </a:extLst>
          </p:cNvPr>
          <p:cNvSpPr/>
          <p:nvPr/>
        </p:nvSpPr>
        <p:spPr bwMode="auto">
          <a:xfrm rot="13326047">
            <a:off x="6849909" y="4180075"/>
            <a:ext cx="703208" cy="396881"/>
          </a:xfrm>
          <a:prstGeom prst="chevron">
            <a:avLst>
              <a:gd name="adj" fmla="val 50594"/>
            </a:avLst>
          </a:prstGeom>
          <a:solidFill>
            <a:schemeClr val="accent4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30000">
              <a:ln>
                <a:noFill/>
              </a:ln>
              <a:solidFill>
                <a:srgbClr val="4D4D4D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1EE64A1-603E-E241-9A8E-401EE0DA73B8}"/>
              </a:ext>
            </a:extLst>
          </p:cNvPr>
          <p:cNvGrpSpPr/>
          <p:nvPr/>
        </p:nvGrpSpPr>
        <p:grpSpPr>
          <a:xfrm rot="814732" flipH="1" flipV="1">
            <a:off x="5486233" y="3981363"/>
            <a:ext cx="642226" cy="977283"/>
            <a:chOff x="3714061" y="3423041"/>
            <a:chExt cx="642226" cy="977283"/>
          </a:xfrm>
        </p:grpSpPr>
        <p:sp>
          <p:nvSpPr>
            <p:cNvPr id="33" name="Chevron 32">
              <a:extLst>
                <a:ext uri="{FF2B5EF4-FFF2-40B4-BE49-F238E27FC236}">
                  <a16:creationId xmlns:a16="http://schemas.microsoft.com/office/drawing/2014/main" id="{DDD98EE3-A0AC-324E-A919-C02EC75DAD92}"/>
                </a:ext>
              </a:extLst>
            </p:cNvPr>
            <p:cNvSpPr/>
            <p:nvPr/>
          </p:nvSpPr>
          <p:spPr bwMode="auto">
            <a:xfrm rot="7216090">
              <a:off x="3560898" y="3850279"/>
              <a:ext cx="703208" cy="396881"/>
            </a:xfrm>
            <a:prstGeom prst="chevron">
              <a:avLst>
                <a:gd name="adj" fmla="val 50594"/>
              </a:avLst>
            </a:prstGeom>
            <a:solidFill>
              <a:schemeClr val="accent4">
                <a:lumMod val="7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1" i="0" u="none" strike="noStrike" cap="none" normalizeH="0" baseline="30000">
                <a:ln>
                  <a:noFill/>
                </a:ln>
                <a:solidFill>
                  <a:srgbClr val="4D4D4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4" name="Pentagon 33">
              <a:extLst>
                <a:ext uri="{FF2B5EF4-FFF2-40B4-BE49-F238E27FC236}">
                  <a16:creationId xmlns:a16="http://schemas.microsoft.com/office/drawing/2014/main" id="{81F300F9-4128-3F4A-BFAC-71118C166320}"/>
                </a:ext>
              </a:extLst>
            </p:cNvPr>
            <p:cNvSpPr/>
            <p:nvPr/>
          </p:nvSpPr>
          <p:spPr bwMode="auto">
            <a:xfrm rot="7184947">
              <a:off x="3947288" y="3446090"/>
              <a:ext cx="432048" cy="385950"/>
            </a:xfrm>
            <a:prstGeom prst="homePlate">
              <a:avLst/>
            </a:prstGeom>
            <a:solidFill>
              <a:schemeClr val="bg1">
                <a:lumMod val="5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1" i="0" u="none" strike="noStrike" cap="none" normalizeH="0" baseline="30000">
                <a:ln>
                  <a:noFill/>
                </a:ln>
                <a:solidFill>
                  <a:srgbClr val="4D4D4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A927205-9E55-5E44-B38C-5527DF00FA52}"/>
              </a:ext>
            </a:extLst>
          </p:cNvPr>
          <p:cNvGrpSpPr/>
          <p:nvPr/>
        </p:nvGrpSpPr>
        <p:grpSpPr>
          <a:xfrm rot="17513520">
            <a:off x="5581254" y="2554933"/>
            <a:ext cx="622739" cy="953173"/>
            <a:chOff x="2224745" y="3303134"/>
            <a:chExt cx="622739" cy="953173"/>
          </a:xfrm>
        </p:grpSpPr>
        <p:sp>
          <p:nvSpPr>
            <p:cNvPr id="36" name="Chevron 35">
              <a:extLst>
                <a:ext uri="{FF2B5EF4-FFF2-40B4-BE49-F238E27FC236}">
                  <a16:creationId xmlns:a16="http://schemas.microsoft.com/office/drawing/2014/main" id="{7F60218A-8550-464C-9422-8B7FAC9249F2}"/>
                </a:ext>
              </a:extLst>
            </p:cNvPr>
            <p:cNvSpPr/>
            <p:nvPr/>
          </p:nvSpPr>
          <p:spPr bwMode="auto">
            <a:xfrm rot="7216090">
              <a:off x="2071582" y="3706262"/>
              <a:ext cx="703208" cy="396881"/>
            </a:xfrm>
            <a:prstGeom prst="chevron">
              <a:avLst>
                <a:gd name="adj" fmla="val 50594"/>
              </a:avLst>
            </a:prstGeom>
            <a:solidFill>
              <a:schemeClr val="accent4">
                <a:lumMod val="7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1" i="0" u="none" strike="noStrike" cap="none" normalizeH="0" baseline="30000">
                <a:ln>
                  <a:noFill/>
                </a:ln>
                <a:solidFill>
                  <a:srgbClr val="4D4D4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7" name="Pentagon 36">
              <a:extLst>
                <a:ext uri="{FF2B5EF4-FFF2-40B4-BE49-F238E27FC236}">
                  <a16:creationId xmlns:a16="http://schemas.microsoft.com/office/drawing/2014/main" id="{66BEA76B-9ADC-F047-9F7B-2DDFAA602A71}"/>
                </a:ext>
              </a:extLst>
            </p:cNvPr>
            <p:cNvSpPr/>
            <p:nvPr/>
          </p:nvSpPr>
          <p:spPr bwMode="auto">
            <a:xfrm rot="7184947">
              <a:off x="2438485" y="3326183"/>
              <a:ext cx="432048" cy="385950"/>
            </a:xfrm>
            <a:prstGeom prst="homePlate">
              <a:avLst/>
            </a:prstGeom>
            <a:solidFill>
              <a:srgbClr val="1269B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1" i="0" u="none" strike="noStrike" cap="none" normalizeH="0" baseline="30000">
                <a:ln>
                  <a:noFill/>
                </a:ln>
                <a:solidFill>
                  <a:srgbClr val="4D4D4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4BC58FA4-22DA-3C49-8E11-6F096CBDC29E}"/>
              </a:ext>
            </a:extLst>
          </p:cNvPr>
          <p:cNvGrpSpPr/>
          <p:nvPr/>
        </p:nvGrpSpPr>
        <p:grpSpPr>
          <a:xfrm rot="599539">
            <a:off x="6926392" y="2619434"/>
            <a:ext cx="642226" cy="977283"/>
            <a:chOff x="3714061" y="3423041"/>
            <a:chExt cx="642226" cy="977283"/>
          </a:xfrm>
        </p:grpSpPr>
        <p:sp>
          <p:nvSpPr>
            <p:cNvPr id="39" name="Chevron 38">
              <a:extLst>
                <a:ext uri="{FF2B5EF4-FFF2-40B4-BE49-F238E27FC236}">
                  <a16:creationId xmlns:a16="http://schemas.microsoft.com/office/drawing/2014/main" id="{7E44C756-AFE8-9D46-B8A2-80747036FCFB}"/>
                </a:ext>
              </a:extLst>
            </p:cNvPr>
            <p:cNvSpPr/>
            <p:nvPr/>
          </p:nvSpPr>
          <p:spPr bwMode="auto">
            <a:xfrm rot="7216090">
              <a:off x="3560898" y="3850279"/>
              <a:ext cx="703208" cy="396881"/>
            </a:xfrm>
            <a:prstGeom prst="chevron">
              <a:avLst>
                <a:gd name="adj" fmla="val 50594"/>
              </a:avLst>
            </a:prstGeom>
            <a:solidFill>
              <a:schemeClr val="accent4">
                <a:lumMod val="7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1" i="0" u="none" strike="noStrike" cap="none" normalizeH="0" baseline="30000">
                <a:ln>
                  <a:noFill/>
                </a:ln>
                <a:solidFill>
                  <a:srgbClr val="4D4D4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0" name="Pentagon 39">
              <a:extLst>
                <a:ext uri="{FF2B5EF4-FFF2-40B4-BE49-F238E27FC236}">
                  <a16:creationId xmlns:a16="http://schemas.microsoft.com/office/drawing/2014/main" id="{CE6699F1-8414-3043-9F37-FC29787F7AD2}"/>
                </a:ext>
              </a:extLst>
            </p:cNvPr>
            <p:cNvSpPr/>
            <p:nvPr/>
          </p:nvSpPr>
          <p:spPr bwMode="auto">
            <a:xfrm rot="7184947">
              <a:off x="3947288" y="3446090"/>
              <a:ext cx="432048" cy="385950"/>
            </a:xfrm>
            <a:prstGeom prst="homePlate">
              <a:avLst/>
            </a:prstGeom>
            <a:solidFill>
              <a:schemeClr val="bg1">
                <a:lumMod val="5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1" i="0" u="none" strike="noStrike" cap="none" normalizeH="0" baseline="30000">
                <a:ln>
                  <a:noFill/>
                </a:ln>
                <a:solidFill>
                  <a:srgbClr val="4D4D4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41" name="Oval 40">
            <a:extLst>
              <a:ext uri="{FF2B5EF4-FFF2-40B4-BE49-F238E27FC236}">
                <a16:creationId xmlns:a16="http://schemas.microsoft.com/office/drawing/2014/main" id="{A2BF73C4-768D-304C-B693-9413799DB4EF}"/>
              </a:ext>
            </a:extLst>
          </p:cNvPr>
          <p:cNvSpPr/>
          <p:nvPr/>
        </p:nvSpPr>
        <p:spPr bwMode="auto">
          <a:xfrm>
            <a:off x="5622340" y="2924944"/>
            <a:ext cx="1800200" cy="18000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30000">
              <a:ln>
                <a:noFill/>
              </a:ln>
              <a:solidFill>
                <a:srgbClr val="4D4D4D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0516F75-0E8D-1F45-B01F-19CC2852604C}"/>
              </a:ext>
            </a:extLst>
          </p:cNvPr>
          <p:cNvSpPr txBox="1"/>
          <p:nvPr/>
        </p:nvSpPr>
        <p:spPr>
          <a:xfrm>
            <a:off x="6270412" y="3573016"/>
            <a:ext cx="529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aseline="0">
                <a:latin typeface="Calibri" panose="020F0502020204030204" pitchFamily="34" charset="0"/>
                <a:cs typeface="Calibri" panose="020F0502020204030204" pitchFamily="34" charset="0"/>
              </a:rPr>
              <a:t>Cell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5866867-982E-2046-ADF3-92E115C3DA65}"/>
              </a:ext>
            </a:extLst>
          </p:cNvPr>
          <p:cNvSpPr txBox="1"/>
          <p:nvPr/>
        </p:nvSpPr>
        <p:spPr>
          <a:xfrm>
            <a:off x="4776949" y="2130293"/>
            <a:ext cx="16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baseline="0">
                <a:solidFill>
                  <a:srgbClr val="1269B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PET radiotracer</a:t>
            </a:r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1927AAA9-9856-804A-AC37-7B710320809F}"/>
              </a:ext>
            </a:extLst>
          </p:cNvPr>
          <p:cNvSpPr/>
          <p:nvPr/>
        </p:nvSpPr>
        <p:spPr>
          <a:xfrm>
            <a:off x="4328622" y="3417340"/>
            <a:ext cx="486757" cy="576064"/>
          </a:xfrm>
          <a:prstGeom prst="rightArrow">
            <a:avLst/>
          </a:prstGeom>
          <a:noFill/>
          <a:ln>
            <a:solidFill>
              <a:srgbClr val="1269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9468E31-4826-3047-BE29-41CDB2DA7191}"/>
              </a:ext>
            </a:extLst>
          </p:cNvPr>
          <p:cNvSpPr txBox="1"/>
          <p:nvPr/>
        </p:nvSpPr>
        <p:spPr>
          <a:xfrm>
            <a:off x="822296" y="4835656"/>
            <a:ext cx="794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aseline="0">
                <a:latin typeface="Calibri" panose="020F0502020204030204" pitchFamily="34" charset="0"/>
                <a:cs typeface="Calibri" panose="020F0502020204030204" pitchFamily="34" charset="0"/>
              </a:rPr>
              <a:t>Ligand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E150F1D-723A-9042-8231-1CE7B1872B42}"/>
              </a:ext>
            </a:extLst>
          </p:cNvPr>
          <p:cNvSpPr txBox="1"/>
          <p:nvPr/>
        </p:nvSpPr>
        <p:spPr>
          <a:xfrm>
            <a:off x="745274" y="4143885"/>
            <a:ext cx="1031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aseline="0">
                <a:solidFill>
                  <a:schemeClr val="accent5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Receptor</a:t>
            </a:r>
          </a:p>
        </p:txBody>
      </p:sp>
      <p:sp>
        <p:nvSpPr>
          <p:cNvPr id="50" name="Slide Number Placeholder 4">
            <a:extLst>
              <a:ext uri="{FF2B5EF4-FFF2-40B4-BE49-F238E27FC236}">
                <a16:creationId xmlns:a16="http://schemas.microsoft.com/office/drawing/2014/main" id="{1692BCEF-CD9C-3C49-840C-3353A7761B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6579" y="6418070"/>
            <a:ext cx="396836" cy="365125"/>
          </a:xfrm>
        </p:spPr>
        <p:txBody>
          <a:bodyPr/>
          <a:lstStyle/>
          <a:p>
            <a:fld id="{79594931-7310-8546-9CE2-0B8C244628BE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173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5" name="Text Box 4"/>
          <p:cNvSpPr txBox="1">
            <a:spLocks noChangeArrowheads="1"/>
          </p:cNvSpPr>
          <p:nvPr/>
        </p:nvSpPr>
        <p:spPr bwMode="auto">
          <a:xfrm>
            <a:off x="463192" y="1238905"/>
            <a:ext cx="8680807" cy="50622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9pPr>
          </a:lstStyle>
          <a:p>
            <a:pPr>
              <a:lnSpc>
                <a:spcPct val="200000"/>
              </a:lnSpc>
            </a:pPr>
            <a:r>
              <a:rPr lang="en-US" sz="1800" baseline="0">
                <a:latin typeface="Calibri"/>
                <a:cs typeface="Calibri"/>
              </a:rPr>
              <a:t>Receptor Binding:	                  	</a:t>
            </a:r>
            <a:r>
              <a:rPr lang="en-US" sz="2000" b="0" i="1" baseline="0">
                <a:latin typeface="Times" pitchFamily="2" charset="0"/>
                <a:cs typeface="Calibri"/>
              </a:rPr>
              <a:t>L + R   </a:t>
            </a:r>
            <a:r>
              <a:rPr lang="en-US" sz="2000" b="0" i="1" baseline="0">
                <a:latin typeface="Times" pitchFamily="2" charset="0"/>
                <a:cs typeface="Calibri"/>
                <a:sym typeface="Symbol" charset="0"/>
              </a:rPr>
              <a:t></a:t>
            </a:r>
            <a:r>
              <a:rPr lang="en-US" sz="2000" b="0" i="1" baseline="0">
                <a:latin typeface="Times" pitchFamily="2" charset="0"/>
                <a:cs typeface="Calibri"/>
              </a:rPr>
              <a:t>   RL</a:t>
            </a:r>
            <a:r>
              <a:rPr lang="en-US" sz="1800" b="0" i="1" baseline="0">
                <a:latin typeface="Calibri"/>
                <a:cs typeface="Calibri"/>
              </a:rPr>
              <a:t>	</a:t>
            </a:r>
            <a:br>
              <a:rPr lang="en-US" sz="1800" b="0" i="1" baseline="0">
                <a:latin typeface="Calibri"/>
                <a:cs typeface="Calibri"/>
              </a:rPr>
            </a:br>
            <a:r>
              <a:rPr lang="en-US" sz="1800" baseline="0">
                <a:latin typeface="Calibri"/>
                <a:cs typeface="Calibri"/>
              </a:rPr>
              <a:t>Equilibrium constant: </a:t>
            </a:r>
            <a:br>
              <a:rPr lang="en-US" sz="1800" baseline="0">
                <a:latin typeface="Calibri"/>
                <a:cs typeface="Calibri"/>
              </a:rPr>
            </a:br>
            <a:r>
              <a:rPr lang="en-US" sz="1800" b="0" baseline="0">
                <a:latin typeface="Calibri"/>
                <a:cs typeface="Calibri"/>
              </a:rPr>
              <a:t>(principle of </a:t>
            </a:r>
            <a:r>
              <a:rPr lang="en-US" sz="1800" b="0" baseline="0" err="1">
                <a:latin typeface="Calibri"/>
                <a:cs typeface="Calibri"/>
              </a:rPr>
              <a:t>microreversibility</a:t>
            </a:r>
            <a:r>
              <a:rPr lang="en-US" sz="1800" b="0" baseline="0">
                <a:latin typeface="Calibri"/>
                <a:cs typeface="Calibri"/>
              </a:rPr>
              <a:t>)</a:t>
            </a:r>
          </a:p>
          <a:p>
            <a:pPr>
              <a:lnSpc>
                <a:spcPct val="200000"/>
              </a:lnSpc>
            </a:pPr>
            <a:r>
              <a:rPr lang="en-US" sz="1800" baseline="0">
                <a:latin typeface="Calibri"/>
                <a:cs typeface="Calibri"/>
              </a:rPr>
              <a:t>Mass conservation for receptor:</a:t>
            </a:r>
          </a:p>
          <a:p>
            <a:pPr>
              <a:lnSpc>
                <a:spcPct val="200000"/>
              </a:lnSpc>
            </a:pPr>
            <a:r>
              <a:rPr lang="en-US" sz="1800" b="0" baseline="0">
                <a:latin typeface="Calibri"/>
                <a:cs typeface="Calibri"/>
              </a:rPr>
              <a:t>yields	</a:t>
            </a:r>
          </a:p>
          <a:p>
            <a:pPr>
              <a:lnSpc>
                <a:spcPct val="200000"/>
              </a:lnSpc>
            </a:pPr>
            <a:endParaRPr lang="en-US" sz="1800">
              <a:latin typeface="Calibri"/>
              <a:cs typeface="Calibri"/>
            </a:endParaRPr>
          </a:p>
          <a:p>
            <a:pPr>
              <a:lnSpc>
                <a:spcPct val="200000"/>
              </a:lnSpc>
            </a:pPr>
            <a:r>
              <a:rPr lang="en-US" sz="1800" b="0" baseline="0">
                <a:latin typeface="Calibri"/>
                <a:cs typeface="Calibri"/>
              </a:rPr>
              <a:t>or the receptor binding</a:t>
            </a:r>
          </a:p>
          <a:p>
            <a:pPr>
              <a:lnSpc>
                <a:spcPct val="200000"/>
              </a:lnSpc>
            </a:pPr>
            <a:r>
              <a:rPr lang="en-US" sz="1800" baseline="0">
                <a:latin typeface="Calibri"/>
                <a:cs typeface="Calibri"/>
              </a:rPr>
              <a:t>      </a:t>
            </a:r>
          </a:p>
          <a:p>
            <a:pPr>
              <a:lnSpc>
                <a:spcPct val="200000"/>
              </a:lnSpc>
            </a:pPr>
            <a:r>
              <a:rPr lang="en-US" sz="1800" baseline="0">
                <a:solidFill>
                  <a:srgbClr val="1269B0"/>
                </a:solidFill>
                <a:latin typeface="Calibri"/>
                <a:cs typeface="Calibri"/>
              </a:rPr>
              <a:t>and the </a:t>
            </a:r>
            <a:r>
              <a:rPr lang="en-US" sz="1800" u="sng" baseline="0" err="1">
                <a:solidFill>
                  <a:srgbClr val="1269B0"/>
                </a:solidFill>
                <a:latin typeface="Calibri"/>
                <a:cs typeface="Calibri"/>
              </a:rPr>
              <a:t>Scatchard</a:t>
            </a:r>
            <a:r>
              <a:rPr lang="en-US" sz="1800" u="sng" baseline="0">
                <a:solidFill>
                  <a:srgbClr val="1269B0"/>
                </a:solidFill>
                <a:latin typeface="Calibri"/>
                <a:cs typeface="Calibri"/>
              </a:rPr>
              <a:t> equation</a:t>
            </a:r>
            <a:endParaRPr lang="en-US" sz="1800" baseline="0">
              <a:solidFill>
                <a:srgbClr val="1269B0"/>
              </a:solidFill>
              <a:latin typeface="Calibri"/>
              <a:cs typeface="Calibri"/>
            </a:endParaRPr>
          </a:p>
        </p:txBody>
      </p:sp>
      <p:graphicFrame>
        <p:nvGraphicFramePr>
          <p:cNvPr id="14338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82734429"/>
              </p:ext>
            </p:extLst>
          </p:nvPr>
        </p:nvGraphicFramePr>
        <p:xfrm>
          <a:off x="4166394" y="1916307"/>
          <a:ext cx="1938337" cy="72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109" name="Equation" r:id="rId4" imgW="1244520" imgH="457200" progId="Equation.3">
                  <p:embed/>
                </p:oleObj>
              </mc:Choice>
              <mc:Fallback>
                <p:oleObj name="Equation" r:id="rId4" imgW="1244520" imgH="457200" progId="Equation.3">
                  <p:embed/>
                  <p:pic>
                    <p:nvPicPr>
                      <p:cNvPr id="14338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66394" y="1916307"/>
                        <a:ext cx="1938337" cy="723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339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86393337"/>
              </p:ext>
            </p:extLst>
          </p:nvPr>
        </p:nvGraphicFramePr>
        <p:xfrm>
          <a:off x="4166394" y="3152969"/>
          <a:ext cx="1654175" cy="354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110" name="Equation" r:id="rId6" imgW="1054080" imgH="215640" progId="Equation.3">
                  <p:embed/>
                </p:oleObj>
              </mc:Choice>
              <mc:Fallback>
                <p:oleObj name="Equation" r:id="rId6" imgW="1054080" imgH="215640" progId="Equation.3">
                  <p:embed/>
                  <p:pic>
                    <p:nvPicPr>
                      <p:cNvPr id="14339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66394" y="3152969"/>
                        <a:ext cx="1654175" cy="3540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340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52927551"/>
              </p:ext>
            </p:extLst>
          </p:nvPr>
        </p:nvGraphicFramePr>
        <p:xfrm>
          <a:off x="6279066" y="1998543"/>
          <a:ext cx="2487612" cy="417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111" name="Equation" r:id="rId8" imgW="1447560" imgH="241200" progId="Equation.3">
                  <p:embed/>
                </p:oleObj>
              </mc:Choice>
              <mc:Fallback>
                <p:oleObj name="Equation" r:id="rId8" imgW="1447560" imgH="241200" progId="Equation.3">
                  <p:embed/>
                  <p:pic>
                    <p:nvPicPr>
                      <p:cNvPr id="1434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79066" y="1998543"/>
                        <a:ext cx="2487612" cy="4175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348" name="Rectangle 10"/>
          <p:cNvSpPr>
            <a:spLocks noChangeArrowheads="1"/>
          </p:cNvSpPr>
          <p:nvPr/>
        </p:nvSpPr>
        <p:spPr bwMode="auto">
          <a:xfrm>
            <a:off x="2489497" y="3381654"/>
            <a:ext cx="18466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1800" b="0" baseline="0">
              <a:latin typeface="Calibri"/>
              <a:cs typeface="Calibri"/>
            </a:endParaRPr>
          </a:p>
        </p:txBody>
      </p:sp>
      <p:graphicFrame>
        <p:nvGraphicFramePr>
          <p:cNvPr id="1434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96833552"/>
              </p:ext>
            </p:extLst>
          </p:nvPr>
        </p:nvGraphicFramePr>
        <p:xfrm>
          <a:off x="4166393" y="5544891"/>
          <a:ext cx="3051461" cy="8447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112" name="Equation" r:id="rId10" imgW="1587240" imgH="431640" progId="Equation.3">
                  <p:embed/>
                </p:oleObj>
              </mc:Choice>
              <mc:Fallback>
                <p:oleObj name="Equation" r:id="rId10" imgW="1587240" imgH="431640" progId="Equation.3">
                  <p:embed/>
                  <p:pic>
                    <p:nvPicPr>
                      <p:cNvPr id="14342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66393" y="5544891"/>
                        <a:ext cx="3051461" cy="844744"/>
                      </a:xfrm>
                      <a:prstGeom prst="rect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  <a:ln w="38100">
                        <a:solidFill>
                          <a:schemeClr val="accent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343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29477994"/>
              </p:ext>
            </p:extLst>
          </p:nvPr>
        </p:nvGraphicFramePr>
        <p:xfrm>
          <a:off x="4166394" y="4559971"/>
          <a:ext cx="1628775" cy="700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113" name="Equation" r:id="rId12" imgW="1002960" imgH="431640" progId="Equation.3">
                  <p:embed/>
                </p:oleObj>
              </mc:Choice>
              <mc:Fallback>
                <p:oleObj name="Equation" r:id="rId12" imgW="1002960" imgH="431640" progId="Equation.3">
                  <p:embed/>
                  <p:pic>
                    <p:nvPicPr>
                      <p:cNvPr id="14343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66394" y="4559971"/>
                        <a:ext cx="1628775" cy="7000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Quantitative PET – receptor binding</a:t>
            </a:r>
          </a:p>
        </p:txBody>
      </p:sp>
      <p:graphicFrame>
        <p:nvGraphicFramePr>
          <p:cNvPr id="14341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473459"/>
              </p:ext>
            </p:extLst>
          </p:nvPr>
        </p:nvGraphicFramePr>
        <p:xfrm>
          <a:off x="4166745" y="3550747"/>
          <a:ext cx="2365375" cy="658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114" name="Equation" r:id="rId14" imgW="1536480" imgH="419040" progId="Equation.3">
                  <p:embed/>
                </p:oleObj>
              </mc:Choice>
              <mc:Fallback>
                <p:oleObj name="Equation" r:id="rId14" imgW="1536480" imgH="419040" progId="Equation.3">
                  <p:embed/>
                  <p:pic>
                    <p:nvPicPr>
                      <p:cNvPr id="14341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66745" y="3550747"/>
                        <a:ext cx="2365375" cy="6588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D48FDBA5-8E32-BF49-BFA4-109E2F659F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6579" y="6418070"/>
            <a:ext cx="396836" cy="365125"/>
          </a:xfrm>
        </p:spPr>
        <p:txBody>
          <a:bodyPr/>
          <a:lstStyle/>
          <a:p>
            <a:fld id="{79594931-7310-8546-9CE2-0B8C244628BE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E40C99D-BDAC-7B46-93D0-8BAE997F402E}"/>
              </a:ext>
            </a:extLst>
          </p:cNvPr>
          <p:cNvSpPr txBox="1"/>
          <p:nvPr/>
        </p:nvSpPr>
        <p:spPr>
          <a:xfrm>
            <a:off x="6341332" y="1511164"/>
            <a:ext cx="18620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aseline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sz="1400" i="1" baseline="0">
                <a:latin typeface="Calibri" panose="020F0502020204030204" pitchFamily="34" charset="0"/>
                <a:cs typeface="Calibri" panose="020F0502020204030204" pitchFamily="34" charset="0"/>
              </a:rPr>
              <a:t>L: </a:t>
            </a:r>
            <a:r>
              <a:rPr lang="en-US" sz="1400" baseline="0">
                <a:latin typeface="Calibri" panose="020F0502020204030204" pitchFamily="34" charset="0"/>
                <a:cs typeface="Calibri" panose="020F0502020204030204" pitchFamily="34" charset="0"/>
              </a:rPr>
              <a:t>Ligand</a:t>
            </a:r>
            <a:r>
              <a:rPr lang="en-US" sz="1400" i="1" baseline="0">
                <a:latin typeface="Calibri" panose="020F0502020204030204" pitchFamily="34" charset="0"/>
                <a:cs typeface="Calibri" panose="020F0502020204030204" pitchFamily="34" charset="0"/>
              </a:rPr>
              <a:t>, R: </a:t>
            </a:r>
            <a:r>
              <a:rPr lang="en-US" sz="1400" baseline="0">
                <a:latin typeface="Calibri" panose="020F0502020204030204" pitchFamily="34" charset="0"/>
                <a:cs typeface="Calibri" panose="020F0502020204030204" pitchFamily="34" charset="0"/>
              </a:rPr>
              <a:t>Receptor)</a:t>
            </a:r>
          </a:p>
        </p:txBody>
      </p:sp>
      <p:sp>
        <p:nvSpPr>
          <p:cNvPr id="13" name="AutoShape 10">
            <a:hlinkClick r:id="rId16" action="ppaction://hlinksldjump" highlightClick="1"/>
            <a:extLst>
              <a:ext uri="{FF2B5EF4-FFF2-40B4-BE49-F238E27FC236}">
                <a16:creationId xmlns:a16="http://schemas.microsoft.com/office/drawing/2014/main" id="{C2814F2B-8678-DA48-9BE3-0DF55BB7F9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34940" y="6309320"/>
            <a:ext cx="360114" cy="360114"/>
          </a:xfrm>
          <a:prstGeom prst="actionButtonHome">
            <a:avLst/>
          </a:prstGeom>
          <a:solidFill>
            <a:srgbClr val="BFBFBF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3072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Quantitative PET – receptor binding</a:t>
            </a:r>
          </a:p>
        </p:txBody>
      </p:sp>
      <p:pic>
        <p:nvPicPr>
          <p:cNvPr id="15368" name="Picture 21"/>
          <p:cNvPicPr>
            <a:picLocks noGrp="1" noChangeAspect="1" noChangeArrowheads="1"/>
          </p:cNvPicPr>
          <p:nvPr>
            <p:ph sz="quarter" idx="4294967295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1704975"/>
            <a:ext cx="4222750" cy="2487613"/>
          </a:xfrm>
          <a:prstGeom prst="rect">
            <a:avLst/>
          </a:prstGeom>
          <a:solidFill>
            <a:schemeClr val="bg1">
              <a:lumMod val="95000"/>
            </a:schemeClr>
          </a:solidFill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5362" name="Object 22"/>
          <p:cNvGraphicFramePr>
            <a:graphicFrameLocks noGrp="1" noChangeAspect="1"/>
          </p:cNvGraphicFramePr>
          <p:nvPr>
            <p:ph sz="quarter" idx="4294967295"/>
            <p:extLst/>
          </p:nvPr>
        </p:nvGraphicFramePr>
        <p:xfrm>
          <a:off x="615636" y="1555750"/>
          <a:ext cx="3261039" cy="1906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045" name="Arbeitsblatt" r:id="rId5" imgW="4084320" imgH="2438400" progId="Excel.Sheet.8">
                  <p:embed/>
                </p:oleObj>
              </mc:Choice>
              <mc:Fallback>
                <p:oleObj name="Arbeitsblatt" r:id="rId5" imgW="4084320" imgH="2438400" progId="Excel.Sheet.8">
                  <p:embed/>
                  <p:pic>
                    <p:nvPicPr>
                      <p:cNvPr id="15362" name="Object 22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6"/>
                      <a:srcRect b="17850"/>
                      <a:stretch>
                        <a:fillRect/>
                      </a:stretch>
                    </p:blipFill>
                    <p:spPr bwMode="auto">
                      <a:xfrm>
                        <a:off x="615636" y="1555750"/>
                        <a:ext cx="3261039" cy="1906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363" name="Object 23"/>
          <p:cNvGraphicFramePr>
            <a:graphicFrameLocks noGrp="1" noChangeAspect="1"/>
          </p:cNvGraphicFramePr>
          <p:nvPr>
            <p:ph sz="quarter" idx="4294967295"/>
            <p:extLst/>
          </p:nvPr>
        </p:nvGraphicFramePr>
        <p:xfrm>
          <a:off x="450924" y="3760788"/>
          <a:ext cx="3328988" cy="2182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046" name="Chart" r:id="rId7" imgW="3162300" imgH="2219249" progId="Excel.Sheet.8">
                  <p:embed/>
                </p:oleObj>
              </mc:Choice>
              <mc:Fallback>
                <p:oleObj name="Chart" r:id="rId7" imgW="3162300" imgH="2219249" progId="Excel.Sheet.8">
                  <p:embed/>
                  <p:pic>
                    <p:nvPicPr>
                      <p:cNvPr id="15363" name="Object 23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b="18164"/>
                      <a:stretch>
                        <a:fillRect/>
                      </a:stretch>
                    </p:blipFill>
                    <p:spPr bwMode="auto">
                      <a:xfrm>
                        <a:off x="450924" y="3760788"/>
                        <a:ext cx="3328988" cy="21828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0000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1">
                            <a:solidFill>
                              <a:srgbClr val="FFFFFF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364" name="Object 36"/>
          <p:cNvGraphicFramePr>
            <a:graphicFrameLocks noGrp="1" noChangeAspect="1"/>
          </p:cNvGraphicFramePr>
          <p:nvPr>
            <p:ph sz="quarter" idx="4294967295"/>
            <p:extLst>
              <p:ext uri="{D42A27DB-BD31-4B8C-83A1-F6EECF244321}">
                <p14:modId xmlns:p14="http://schemas.microsoft.com/office/powerpoint/2010/main" val="1060098366"/>
              </p:ext>
            </p:extLst>
          </p:nvPr>
        </p:nvGraphicFramePr>
        <p:xfrm>
          <a:off x="5732463" y="4446588"/>
          <a:ext cx="2079625" cy="565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047" name="Equation" r:id="rId9" imgW="1587240" imgH="431640" progId="Equation.3">
                  <p:embed/>
                </p:oleObj>
              </mc:Choice>
              <mc:Fallback>
                <p:oleObj name="Equation" r:id="rId9" imgW="1587240" imgH="431640" progId="Equation.3">
                  <p:embed/>
                  <p:pic>
                    <p:nvPicPr>
                      <p:cNvPr id="15364" name="Object 36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32463" y="4446588"/>
                        <a:ext cx="2079625" cy="565150"/>
                      </a:xfrm>
                      <a:prstGeom prst="rect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  <a:ln w="38100">
                        <a:solidFill>
                          <a:schemeClr val="accent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369" name="Text Box 24"/>
          <p:cNvSpPr txBox="1">
            <a:spLocks noChangeArrowheads="1"/>
          </p:cNvSpPr>
          <p:nvPr/>
        </p:nvSpPr>
        <p:spPr bwMode="auto">
          <a:xfrm>
            <a:off x="1771425" y="1290246"/>
            <a:ext cx="147989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9pPr>
          </a:lstStyle>
          <a:p>
            <a:r>
              <a:rPr lang="en-US" sz="2000" baseline="0">
                <a:solidFill>
                  <a:srgbClr val="1269B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Binding plot</a:t>
            </a:r>
          </a:p>
        </p:txBody>
      </p:sp>
      <p:sp>
        <p:nvSpPr>
          <p:cNvPr id="15370" name="Text Box 25"/>
          <p:cNvSpPr txBox="1">
            <a:spLocks noChangeArrowheads="1"/>
          </p:cNvSpPr>
          <p:nvPr/>
        </p:nvSpPr>
        <p:spPr bwMode="auto">
          <a:xfrm>
            <a:off x="5436096" y="1290246"/>
            <a:ext cx="230187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9pPr>
          </a:lstStyle>
          <a:p>
            <a:pPr algn="ctr"/>
            <a:r>
              <a:rPr lang="en-US" sz="2000" baseline="0" err="1">
                <a:solidFill>
                  <a:srgbClr val="1269B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Scatchard</a:t>
            </a:r>
            <a:r>
              <a:rPr lang="en-US" sz="2000" baseline="0">
                <a:solidFill>
                  <a:srgbClr val="1269B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plot</a:t>
            </a:r>
          </a:p>
        </p:txBody>
      </p:sp>
      <p:sp>
        <p:nvSpPr>
          <p:cNvPr id="15371" name="Rectangle 41"/>
          <p:cNvSpPr>
            <a:spLocks noChangeArrowheads="1"/>
          </p:cNvSpPr>
          <p:nvPr/>
        </p:nvSpPr>
        <p:spPr bwMode="auto">
          <a:xfrm>
            <a:off x="683568" y="3028421"/>
            <a:ext cx="18466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1600" b="0" baseline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15365" name="Object 40"/>
          <p:cNvGraphicFramePr>
            <a:graphicFrameLocks noChangeAspect="1"/>
          </p:cNvGraphicFramePr>
          <p:nvPr>
            <p:extLst/>
          </p:nvPr>
        </p:nvGraphicFramePr>
        <p:xfrm>
          <a:off x="5726113" y="5262563"/>
          <a:ext cx="1939925" cy="696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048" name="Equation" r:id="rId11" imgW="1231560" imgH="431640" progId="Equation.3">
                  <p:embed/>
                </p:oleObj>
              </mc:Choice>
              <mc:Fallback>
                <p:oleObj name="Equation" r:id="rId11" imgW="1231560" imgH="431640" progId="Equation.3">
                  <p:embed/>
                  <p:pic>
                    <p:nvPicPr>
                      <p:cNvPr id="15365" name="Object 4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26113" y="5262563"/>
                        <a:ext cx="1939925" cy="6969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372" name="Text Box 42"/>
          <p:cNvSpPr txBox="1">
            <a:spLocks noChangeArrowheads="1"/>
          </p:cNvSpPr>
          <p:nvPr/>
        </p:nvSpPr>
        <p:spPr bwMode="auto">
          <a:xfrm>
            <a:off x="4311424" y="5429250"/>
            <a:ext cx="133562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9pPr>
          </a:lstStyle>
          <a:p>
            <a:r>
              <a:rPr lang="en-US" sz="1600" b="0" baseline="0">
                <a:latin typeface="Calibri" panose="020F0502020204030204" pitchFamily="34" charset="0"/>
                <a:cs typeface="Calibri" panose="020F0502020204030204" pitchFamily="34" charset="0"/>
              </a:rPr>
              <a:t>for [RL]&lt;&lt;[R</a:t>
            </a:r>
            <a:r>
              <a:rPr lang="en-US" sz="1600" b="0" baseline="-25000"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  <a:r>
              <a:rPr lang="en-US" sz="1600" b="0" baseline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  <p:sp>
        <p:nvSpPr>
          <p:cNvPr id="15373" name="Text Box 43"/>
          <p:cNvSpPr txBox="1">
            <a:spLocks noChangeArrowheads="1"/>
          </p:cNvSpPr>
          <p:nvPr/>
        </p:nvSpPr>
        <p:spPr bwMode="auto">
          <a:xfrm>
            <a:off x="2195736" y="3378478"/>
            <a:ext cx="39626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9pPr>
          </a:lstStyle>
          <a:p>
            <a:r>
              <a:rPr lang="en-US" sz="1600" b="0" baseline="0">
                <a:latin typeface="Calibri" panose="020F0502020204030204" pitchFamily="34" charset="0"/>
                <a:cs typeface="Calibri" panose="020F0502020204030204" pitchFamily="34" charset="0"/>
              </a:rPr>
              <a:t>[L]</a:t>
            </a:r>
          </a:p>
        </p:txBody>
      </p:sp>
      <p:sp>
        <p:nvSpPr>
          <p:cNvPr id="15374" name="Text Box 44"/>
          <p:cNvSpPr txBox="1">
            <a:spLocks noChangeArrowheads="1"/>
          </p:cNvSpPr>
          <p:nvPr/>
        </p:nvSpPr>
        <p:spPr bwMode="auto">
          <a:xfrm>
            <a:off x="2051720" y="5682734"/>
            <a:ext cx="647934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9pPr>
          </a:lstStyle>
          <a:p>
            <a:r>
              <a:rPr lang="en-US" sz="1600" b="0" baseline="0">
                <a:latin typeface="Calibri" panose="020F0502020204030204" pitchFamily="34" charset="0"/>
                <a:cs typeface="Calibri" panose="020F0502020204030204" pitchFamily="34" charset="0"/>
              </a:rPr>
              <a:t>log[L]</a:t>
            </a:r>
          </a:p>
        </p:txBody>
      </p:sp>
      <p:sp>
        <p:nvSpPr>
          <p:cNvPr id="15376" name="Text Box 46"/>
          <p:cNvSpPr txBox="1">
            <a:spLocks noChangeArrowheads="1"/>
          </p:cNvSpPr>
          <p:nvPr/>
        </p:nvSpPr>
        <p:spPr bwMode="auto">
          <a:xfrm>
            <a:off x="2098327" y="5064125"/>
            <a:ext cx="36086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9pPr>
          </a:lstStyle>
          <a:p>
            <a:r>
              <a:rPr lang="en-US" sz="1600" b="0" baseline="0" err="1">
                <a:latin typeface="Calibri" panose="020F0502020204030204" pitchFamily="34" charset="0"/>
                <a:cs typeface="Calibri" panose="020F0502020204030204" pitchFamily="34" charset="0"/>
              </a:rPr>
              <a:t>K</a:t>
            </a:r>
            <a:r>
              <a:rPr lang="en-US" sz="1600" b="0" baseline="-25000" err="1">
                <a:latin typeface="Calibri" panose="020F0502020204030204" pitchFamily="34" charset="0"/>
                <a:cs typeface="Calibri" panose="020F0502020204030204" pitchFamily="34" charset="0"/>
              </a:rPr>
              <a:t>d</a:t>
            </a:r>
            <a:endParaRPr lang="en-US" sz="1600" b="0" baseline="-250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4" name="Straight Connector 3"/>
          <p:cNvCxnSpPr/>
          <p:nvPr/>
        </p:nvCxnSpPr>
        <p:spPr bwMode="auto">
          <a:xfrm>
            <a:off x="1213164" y="4764259"/>
            <a:ext cx="142216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" name="Straight Connector 5"/>
          <p:cNvCxnSpPr/>
          <p:nvPr/>
        </p:nvCxnSpPr>
        <p:spPr bwMode="auto">
          <a:xfrm>
            <a:off x="2162697" y="4209861"/>
            <a:ext cx="0" cy="121938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" name="TextBox 6"/>
          <p:cNvSpPr txBox="1"/>
          <p:nvPr/>
        </p:nvSpPr>
        <p:spPr>
          <a:xfrm rot="16200000">
            <a:off x="153991" y="2317328"/>
            <a:ext cx="7825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400" b="0" baseline="0">
                <a:latin typeface="Calibri" panose="020F0502020204030204" pitchFamily="34" charset="0"/>
                <a:cs typeface="Calibri" panose="020F0502020204030204" pitchFamily="34" charset="0"/>
              </a:rPr>
              <a:t>[RL]/[</a:t>
            </a:r>
            <a:r>
              <a:rPr lang="de-CH" sz="1400" b="0" baseline="0" err="1">
                <a:latin typeface="Calibri" panose="020F0502020204030204" pitchFamily="34" charset="0"/>
                <a:cs typeface="Calibri" panose="020F0502020204030204" pitchFamily="34" charset="0"/>
              </a:rPr>
              <a:t>R</a:t>
            </a:r>
            <a:r>
              <a:rPr lang="de-CH" sz="1400" b="0" baseline="-25000" err="1"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  <a:r>
              <a:rPr lang="de-CH" sz="1400" b="0" baseline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  <p:sp>
        <p:nvSpPr>
          <p:cNvPr id="21" name="TextBox 20"/>
          <p:cNvSpPr txBox="1"/>
          <p:nvPr/>
        </p:nvSpPr>
        <p:spPr>
          <a:xfrm rot="16200000">
            <a:off x="138386" y="4610370"/>
            <a:ext cx="7825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400" b="0" baseline="0">
                <a:latin typeface="Calibri" panose="020F0502020204030204" pitchFamily="34" charset="0"/>
                <a:cs typeface="Calibri" panose="020F0502020204030204" pitchFamily="34" charset="0"/>
              </a:rPr>
              <a:t>[RL]/[</a:t>
            </a:r>
            <a:r>
              <a:rPr lang="de-CH" sz="1400" b="0" baseline="0" err="1">
                <a:latin typeface="Calibri" panose="020F0502020204030204" pitchFamily="34" charset="0"/>
                <a:cs typeface="Calibri" panose="020F0502020204030204" pitchFamily="34" charset="0"/>
              </a:rPr>
              <a:t>R</a:t>
            </a:r>
            <a:r>
              <a:rPr lang="de-CH" sz="1400" b="0" baseline="-25000" err="1"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  <a:r>
              <a:rPr lang="de-CH" sz="1400" b="0" baseline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282295" y="6237838"/>
            <a:ext cx="29309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600" b="0" i="1" baseline="0" err="1">
                <a:latin typeface="Calibri" panose="020F0502020204030204" pitchFamily="34" charset="0"/>
                <a:cs typeface="Calibri" panose="020F0502020204030204" pitchFamily="34" charset="0"/>
              </a:rPr>
              <a:t>B</a:t>
            </a:r>
            <a:r>
              <a:rPr lang="de-CH" sz="1600" b="0" i="1" baseline="-25000" err="1">
                <a:latin typeface="Calibri" panose="020F0502020204030204" pitchFamily="34" charset="0"/>
                <a:cs typeface="Calibri" panose="020F0502020204030204" pitchFamily="34" charset="0"/>
              </a:rPr>
              <a:t>max</a:t>
            </a:r>
            <a:r>
              <a:rPr lang="de-CH" sz="1600" baseline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de-CH" sz="1600" baseline="0" err="1">
                <a:latin typeface="Calibri" panose="020F0502020204030204" pitchFamily="34" charset="0"/>
                <a:cs typeface="Calibri" panose="020F0502020204030204" pitchFamily="34" charset="0"/>
              </a:rPr>
              <a:t>maximum</a:t>
            </a:r>
            <a:r>
              <a:rPr lang="de-CH" sz="1600" baseline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CH" sz="1600" baseline="0" err="1">
                <a:latin typeface="Calibri" panose="020F0502020204030204" pitchFamily="34" charset="0"/>
                <a:cs typeface="Calibri" panose="020F0502020204030204" pitchFamily="34" charset="0"/>
              </a:rPr>
              <a:t>binding</a:t>
            </a:r>
            <a:r>
              <a:rPr lang="de-CH" sz="1600" baseline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CH" sz="1600" baseline="0" err="1">
                <a:latin typeface="Calibri" panose="020F0502020204030204" pitchFamily="34" charset="0"/>
                <a:cs typeface="Calibri" panose="020F0502020204030204" pitchFamily="34" charset="0"/>
              </a:rPr>
              <a:t>capacity</a:t>
            </a:r>
            <a:endParaRPr lang="de-CH" sz="1600" baseline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" name="Slide Number Placeholder 4">
            <a:extLst>
              <a:ext uri="{FF2B5EF4-FFF2-40B4-BE49-F238E27FC236}">
                <a16:creationId xmlns:a16="http://schemas.microsoft.com/office/drawing/2014/main" id="{F0254928-6F4E-3E41-81E3-6D7B45F471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6579" y="6418070"/>
            <a:ext cx="396836" cy="365125"/>
          </a:xfrm>
        </p:spPr>
        <p:txBody>
          <a:bodyPr/>
          <a:lstStyle/>
          <a:p>
            <a:fld id="{79594931-7310-8546-9CE2-0B8C244628BE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478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1" name="Line 11"/>
          <p:cNvSpPr>
            <a:spLocks noChangeShapeType="1"/>
          </p:cNvSpPr>
          <p:nvPr/>
        </p:nvSpPr>
        <p:spPr bwMode="auto">
          <a:xfrm>
            <a:off x="5580732" y="2721580"/>
            <a:ext cx="1079500" cy="0"/>
          </a:xfrm>
          <a:prstGeom prst="line">
            <a:avLst/>
          </a:prstGeom>
          <a:noFill/>
          <a:ln w="38100">
            <a:solidFill>
              <a:schemeClr val="accent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 sz="1600" b="0" i="1" baseline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392" name="Rectangle 12"/>
          <p:cNvSpPr>
            <a:spLocks noChangeArrowheads="1"/>
          </p:cNvSpPr>
          <p:nvPr/>
        </p:nvSpPr>
        <p:spPr bwMode="auto">
          <a:xfrm>
            <a:off x="2743200" y="5449019"/>
            <a:ext cx="18466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1600" baseline="0">
              <a:latin typeface="Calibri"/>
              <a:cs typeface="Calibri"/>
            </a:endParaRPr>
          </a:p>
        </p:txBody>
      </p:sp>
      <p:graphicFrame>
        <p:nvGraphicFramePr>
          <p:cNvPr id="16386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16780815"/>
              </p:ext>
            </p:extLst>
          </p:nvPr>
        </p:nvGraphicFramePr>
        <p:xfrm>
          <a:off x="2807870" y="4930411"/>
          <a:ext cx="3519240" cy="5394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27" name="Equation" r:id="rId4" imgW="1371600" imgH="203040" progId="Equation.3">
                  <p:embed/>
                </p:oleObj>
              </mc:Choice>
              <mc:Fallback>
                <p:oleObj name="Equation" r:id="rId4" imgW="1371600" imgH="203040" progId="Equation.3">
                  <p:embed/>
                  <p:pic>
                    <p:nvPicPr>
                      <p:cNvPr id="16386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07870" y="4930411"/>
                        <a:ext cx="3519240" cy="539445"/>
                      </a:xfrm>
                      <a:prstGeom prst="rect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  <a:ln w="38100">
                        <a:solidFill>
                          <a:schemeClr val="accent1"/>
                        </a:solidFill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393" name="Text Box 14"/>
          <p:cNvSpPr txBox="1">
            <a:spLocks noChangeArrowheads="1"/>
          </p:cNvSpPr>
          <p:nvPr/>
        </p:nvSpPr>
        <p:spPr bwMode="auto">
          <a:xfrm>
            <a:off x="2720057" y="5537752"/>
            <a:ext cx="217919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 b="0" baseline="0" err="1">
                <a:latin typeface="Calibri"/>
                <a:cs typeface="Calibri"/>
              </a:rPr>
              <a:t>Renkin</a:t>
            </a:r>
            <a:r>
              <a:rPr lang="en-US" sz="1600" b="0" baseline="0">
                <a:latin typeface="Calibri"/>
                <a:cs typeface="Calibri"/>
              </a:rPr>
              <a:t>-Crone equation</a:t>
            </a:r>
          </a:p>
        </p:txBody>
      </p:sp>
      <p:sp>
        <p:nvSpPr>
          <p:cNvPr id="16394" name="Text Box 15"/>
          <p:cNvSpPr txBox="1">
            <a:spLocks noChangeArrowheads="1"/>
          </p:cNvSpPr>
          <p:nvPr/>
        </p:nvSpPr>
        <p:spPr bwMode="auto">
          <a:xfrm>
            <a:off x="611560" y="4115380"/>
            <a:ext cx="8791575" cy="584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 baseline="0">
                <a:latin typeface="Calibri"/>
                <a:cs typeface="Calibri"/>
              </a:rPr>
              <a:t>The amount of tracer extracted from capillaries depends on capillary surface </a:t>
            </a:r>
            <a:r>
              <a:rPr lang="en-US" sz="1600" b="0" i="1" baseline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1600" baseline="0">
                <a:latin typeface="Calibri"/>
                <a:cs typeface="Calibri"/>
              </a:rPr>
              <a:t>, the vascular permeability </a:t>
            </a:r>
            <a:r>
              <a:rPr lang="en-US" sz="1600" b="0" i="1" baseline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1600" baseline="0">
                <a:latin typeface="Calibri"/>
                <a:cs typeface="Calibri"/>
              </a:rPr>
              <a:t> and the blood flow </a:t>
            </a:r>
            <a:r>
              <a:rPr lang="en-US" sz="1600" b="0" i="1" baseline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1600" b="0" baseline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</p:txBody>
      </p:sp>
      <p:sp>
        <p:nvSpPr>
          <p:cNvPr id="16395" name="AutoShape 16"/>
          <p:cNvSpPr>
            <a:spLocks noChangeArrowheads="1"/>
          </p:cNvSpPr>
          <p:nvPr/>
        </p:nvSpPr>
        <p:spPr bwMode="auto">
          <a:xfrm rot="16200000">
            <a:off x="4247232" y="1540480"/>
            <a:ext cx="609600" cy="2413000"/>
          </a:xfrm>
          <a:prstGeom prst="can">
            <a:avLst>
              <a:gd name="adj" fmla="val 53824"/>
            </a:avLst>
          </a:prstGeom>
          <a:solidFill>
            <a:srgbClr val="1269B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sz="1600" b="0" i="1" baseline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396" name="Line 17"/>
          <p:cNvSpPr>
            <a:spLocks noChangeShapeType="1"/>
          </p:cNvSpPr>
          <p:nvPr/>
        </p:nvSpPr>
        <p:spPr bwMode="auto">
          <a:xfrm>
            <a:off x="2481932" y="2746980"/>
            <a:ext cx="1079500" cy="0"/>
          </a:xfrm>
          <a:prstGeom prst="line">
            <a:avLst/>
          </a:prstGeom>
          <a:noFill/>
          <a:ln w="38100">
            <a:solidFill>
              <a:schemeClr val="accent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 sz="1600" b="0" i="1" baseline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6397" name="Group 18"/>
          <p:cNvGrpSpPr>
            <a:grpSpLocks/>
          </p:cNvGrpSpPr>
          <p:nvPr/>
        </p:nvGrpSpPr>
        <p:grpSpPr bwMode="auto">
          <a:xfrm>
            <a:off x="3904332" y="1883380"/>
            <a:ext cx="1435100" cy="584200"/>
            <a:chOff x="1320" y="736"/>
            <a:chExt cx="904" cy="368"/>
          </a:xfrm>
        </p:grpSpPr>
        <p:sp>
          <p:nvSpPr>
            <p:cNvPr id="16408" name="Line 19"/>
            <p:cNvSpPr>
              <a:spLocks noChangeShapeType="1"/>
            </p:cNvSpPr>
            <p:nvPr/>
          </p:nvSpPr>
          <p:spPr bwMode="auto">
            <a:xfrm flipV="1">
              <a:off x="1320" y="752"/>
              <a:ext cx="0" cy="352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prstDash val="sysDot"/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 sz="1600" b="0" i="1" baseline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409" name="Line 20"/>
            <p:cNvSpPr>
              <a:spLocks noChangeShapeType="1"/>
            </p:cNvSpPr>
            <p:nvPr/>
          </p:nvSpPr>
          <p:spPr bwMode="auto">
            <a:xfrm flipV="1">
              <a:off x="2224" y="752"/>
              <a:ext cx="0" cy="352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prstDash val="sysDot"/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 sz="1600" b="0" i="1" baseline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410" name="Line 21"/>
            <p:cNvSpPr>
              <a:spLocks noChangeShapeType="1"/>
            </p:cNvSpPr>
            <p:nvPr/>
          </p:nvSpPr>
          <p:spPr bwMode="auto">
            <a:xfrm flipV="1">
              <a:off x="1760" y="736"/>
              <a:ext cx="0" cy="352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prstDash val="sysDot"/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 sz="1600" b="0" i="1" baseline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6398" name="Group 22"/>
          <p:cNvGrpSpPr>
            <a:grpSpLocks/>
          </p:cNvGrpSpPr>
          <p:nvPr/>
        </p:nvGrpSpPr>
        <p:grpSpPr bwMode="auto">
          <a:xfrm flipV="1">
            <a:off x="3904332" y="3000980"/>
            <a:ext cx="1435100" cy="584200"/>
            <a:chOff x="1320" y="736"/>
            <a:chExt cx="904" cy="368"/>
          </a:xfrm>
        </p:grpSpPr>
        <p:sp>
          <p:nvSpPr>
            <p:cNvPr id="16405" name="Line 23"/>
            <p:cNvSpPr>
              <a:spLocks noChangeShapeType="1"/>
            </p:cNvSpPr>
            <p:nvPr/>
          </p:nvSpPr>
          <p:spPr bwMode="auto">
            <a:xfrm flipV="1">
              <a:off x="1320" y="752"/>
              <a:ext cx="0" cy="352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prstDash val="sysDot"/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 sz="1600" b="0" i="1" baseline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406" name="Line 24"/>
            <p:cNvSpPr>
              <a:spLocks noChangeShapeType="1"/>
            </p:cNvSpPr>
            <p:nvPr/>
          </p:nvSpPr>
          <p:spPr bwMode="auto">
            <a:xfrm flipV="1">
              <a:off x="2224" y="752"/>
              <a:ext cx="0" cy="352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prstDash val="sysDot"/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 sz="1600" b="0" i="1" baseline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407" name="Line 25"/>
            <p:cNvSpPr>
              <a:spLocks noChangeShapeType="1"/>
            </p:cNvSpPr>
            <p:nvPr/>
          </p:nvSpPr>
          <p:spPr bwMode="auto">
            <a:xfrm flipV="1">
              <a:off x="1760" y="736"/>
              <a:ext cx="0" cy="352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prstDash val="sysDot"/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 sz="1600" b="0" i="1" baseline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6399" name="Text Box 26"/>
          <p:cNvSpPr txBox="1">
            <a:spLocks noChangeArrowheads="1"/>
          </p:cNvSpPr>
          <p:nvPr/>
        </p:nvSpPr>
        <p:spPr bwMode="auto">
          <a:xfrm>
            <a:off x="2720057" y="2354868"/>
            <a:ext cx="30970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 b="0" i="1" baseline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</a:p>
        </p:txBody>
      </p:sp>
      <p:sp>
        <p:nvSpPr>
          <p:cNvPr id="16400" name="Text Box 27"/>
          <p:cNvSpPr txBox="1">
            <a:spLocks noChangeArrowheads="1"/>
          </p:cNvSpPr>
          <p:nvPr/>
        </p:nvSpPr>
        <p:spPr bwMode="auto">
          <a:xfrm>
            <a:off x="6009357" y="2329468"/>
            <a:ext cx="30970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 b="0" i="1" baseline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</a:p>
        </p:txBody>
      </p:sp>
      <p:sp>
        <p:nvSpPr>
          <p:cNvPr id="16401" name="Text Box 28"/>
          <p:cNvSpPr txBox="1">
            <a:spLocks noChangeArrowheads="1"/>
          </p:cNvSpPr>
          <p:nvPr/>
        </p:nvSpPr>
        <p:spPr bwMode="auto">
          <a:xfrm>
            <a:off x="2720057" y="2748568"/>
            <a:ext cx="34496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 b="0" i="1" baseline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sz="1600" b="0" i="1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</a:p>
        </p:txBody>
      </p:sp>
      <p:sp>
        <p:nvSpPr>
          <p:cNvPr id="16402" name="Text Box 29"/>
          <p:cNvSpPr txBox="1">
            <a:spLocks noChangeArrowheads="1"/>
          </p:cNvSpPr>
          <p:nvPr/>
        </p:nvSpPr>
        <p:spPr bwMode="auto">
          <a:xfrm>
            <a:off x="5996657" y="2710468"/>
            <a:ext cx="33695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 b="0" i="1" baseline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sz="1600" b="0" i="1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</a:p>
        </p:txBody>
      </p:sp>
      <p:sp>
        <p:nvSpPr>
          <p:cNvPr id="16404" name="Text Box 31"/>
          <p:cNvSpPr txBox="1">
            <a:spLocks noChangeArrowheads="1"/>
          </p:cNvSpPr>
          <p:nvPr/>
        </p:nvSpPr>
        <p:spPr bwMode="auto">
          <a:xfrm>
            <a:off x="383704" y="1188051"/>
            <a:ext cx="461327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000" baseline="0">
                <a:solidFill>
                  <a:srgbClr val="1269B0"/>
                </a:solidFill>
                <a:latin typeface="Calibri"/>
                <a:cs typeface="Calibri"/>
              </a:rPr>
              <a:t>Tracer extraction from capillaries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Quantitative PET – tracer extraction</a:t>
            </a:r>
          </a:p>
        </p:txBody>
      </p:sp>
      <p:sp>
        <p:nvSpPr>
          <p:cNvPr id="24" name="Slide Number Placeholder 4">
            <a:extLst>
              <a:ext uri="{FF2B5EF4-FFF2-40B4-BE49-F238E27FC236}">
                <a16:creationId xmlns:a16="http://schemas.microsoft.com/office/drawing/2014/main" id="{722591CC-0A93-284C-9850-B8205C89DC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6579" y="6418070"/>
            <a:ext cx="396836" cy="365125"/>
          </a:xfrm>
        </p:spPr>
        <p:txBody>
          <a:bodyPr/>
          <a:lstStyle/>
          <a:p>
            <a:fld id="{79594931-7310-8546-9CE2-0B8C244628BE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045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14" name="Group 3"/>
          <p:cNvGrpSpPr>
            <a:grpSpLocks/>
          </p:cNvGrpSpPr>
          <p:nvPr/>
        </p:nvGrpSpPr>
        <p:grpSpPr bwMode="auto">
          <a:xfrm>
            <a:off x="1498600" y="1484784"/>
            <a:ext cx="2908300" cy="2266996"/>
            <a:chOff x="1208" y="1360"/>
            <a:chExt cx="2168" cy="1662"/>
          </a:xfrm>
        </p:grpSpPr>
        <p:sp>
          <p:nvSpPr>
            <p:cNvPr id="17439" name="AutoShape 4"/>
            <p:cNvSpPr>
              <a:spLocks noChangeArrowheads="1"/>
            </p:cNvSpPr>
            <p:nvPr/>
          </p:nvSpPr>
          <p:spPr bwMode="auto">
            <a:xfrm>
              <a:off x="1208" y="2298"/>
              <a:ext cx="2161" cy="724"/>
            </a:xfrm>
            <a:prstGeom prst="cube">
              <a:avLst>
                <a:gd name="adj" fmla="val 58542"/>
              </a:avLst>
            </a:prstGeom>
            <a:solidFill>
              <a:srgbClr val="1269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b="0" i="1" baseline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440" name="AutoShape 5"/>
            <p:cNvSpPr>
              <a:spLocks noChangeArrowheads="1"/>
            </p:cNvSpPr>
            <p:nvPr/>
          </p:nvSpPr>
          <p:spPr bwMode="auto">
            <a:xfrm>
              <a:off x="1215" y="1690"/>
              <a:ext cx="2161" cy="1017"/>
            </a:xfrm>
            <a:prstGeom prst="cube">
              <a:avLst>
                <a:gd name="adj" fmla="val 40935"/>
              </a:avLst>
            </a:prstGeom>
            <a:solidFill>
              <a:schemeClr val="accent5">
                <a:lumMod val="75000"/>
                <a:alpha val="9294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b="0" i="1" baseline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441" name="AutoShape 6"/>
            <p:cNvSpPr>
              <a:spLocks noChangeArrowheads="1"/>
            </p:cNvSpPr>
            <p:nvPr/>
          </p:nvSpPr>
          <p:spPr bwMode="auto">
            <a:xfrm>
              <a:off x="1215" y="1360"/>
              <a:ext cx="2154" cy="1648"/>
            </a:xfrm>
            <a:prstGeom prst="cube">
              <a:avLst>
                <a:gd name="adj" fmla="val 25000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 b="0" i="1" baseline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442" name="Text Box 7"/>
            <p:cNvSpPr txBox="1">
              <a:spLocks noChangeArrowheads="1"/>
            </p:cNvSpPr>
            <p:nvPr/>
          </p:nvSpPr>
          <p:spPr bwMode="auto">
            <a:xfrm>
              <a:off x="1967" y="2689"/>
              <a:ext cx="285" cy="2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2000" b="0" i="1" baseline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  <a:r>
                <a:rPr lang="en-US" sz="2000" b="0" i="1" baseline="-2500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</a:t>
              </a:r>
            </a:p>
          </p:txBody>
        </p:sp>
        <p:sp>
          <p:nvSpPr>
            <p:cNvPr id="17443" name="Text Box 8"/>
            <p:cNvSpPr txBox="1">
              <a:spLocks noChangeArrowheads="1"/>
            </p:cNvSpPr>
            <p:nvPr/>
          </p:nvSpPr>
          <p:spPr bwMode="auto">
            <a:xfrm>
              <a:off x="1958" y="2242"/>
              <a:ext cx="286" cy="3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b="0" i="1" baseline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  <a:r>
                <a:rPr lang="en-US" b="0" i="1" baseline="-2500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</a:t>
              </a:r>
            </a:p>
          </p:txBody>
        </p:sp>
        <p:sp>
          <p:nvSpPr>
            <p:cNvPr id="17444" name="Line 9"/>
            <p:cNvSpPr>
              <a:spLocks noChangeShapeType="1"/>
            </p:cNvSpPr>
            <p:nvPr/>
          </p:nvSpPr>
          <p:spPr bwMode="auto">
            <a:xfrm>
              <a:off x="2384" y="2120"/>
              <a:ext cx="0" cy="584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 type="arrow" w="med" len="med"/>
              <a:tailEnd type="arrow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 b="0" i="1" baseline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445" name="Line 10"/>
            <p:cNvSpPr>
              <a:spLocks noChangeShapeType="1"/>
            </p:cNvSpPr>
            <p:nvPr/>
          </p:nvSpPr>
          <p:spPr bwMode="auto">
            <a:xfrm>
              <a:off x="2712" y="1800"/>
              <a:ext cx="0" cy="904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 type="arrow" w="med" len="med"/>
              <a:tailEnd type="arrow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 b="0" i="1" baseline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446" name="Text Box 11"/>
            <p:cNvSpPr txBox="1">
              <a:spLocks noChangeArrowheads="1"/>
            </p:cNvSpPr>
            <p:nvPr/>
          </p:nvSpPr>
          <p:spPr bwMode="auto">
            <a:xfrm>
              <a:off x="2342" y="2258"/>
              <a:ext cx="316" cy="3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b="0" i="1" baseline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v</a:t>
              </a:r>
              <a:r>
                <a:rPr lang="en-US" b="0" i="1" baseline="-2500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17447" name="Text Box 12"/>
            <p:cNvSpPr txBox="1">
              <a:spLocks noChangeArrowheads="1"/>
            </p:cNvSpPr>
            <p:nvPr/>
          </p:nvSpPr>
          <p:spPr bwMode="auto">
            <a:xfrm>
              <a:off x="2686" y="2265"/>
              <a:ext cx="293" cy="3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b="0" i="1" baseline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v</a:t>
              </a:r>
              <a:r>
                <a:rPr lang="en-US" b="0" i="1" baseline="-2500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</a:t>
              </a:r>
            </a:p>
          </p:txBody>
        </p:sp>
      </p:grpSp>
      <p:sp>
        <p:nvSpPr>
          <p:cNvPr id="17415" name="AutoShape 13"/>
          <p:cNvSpPr>
            <a:spLocks noChangeArrowheads="1"/>
          </p:cNvSpPr>
          <p:nvPr/>
        </p:nvSpPr>
        <p:spPr bwMode="auto">
          <a:xfrm>
            <a:off x="1556304" y="5323359"/>
            <a:ext cx="2898775" cy="987425"/>
          </a:xfrm>
          <a:prstGeom prst="cube">
            <a:avLst>
              <a:gd name="adj" fmla="val 58542"/>
            </a:avLst>
          </a:prstGeom>
          <a:solidFill>
            <a:srgbClr val="1269B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b="0" i="1" baseline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416" name="AutoShape 14"/>
          <p:cNvSpPr>
            <a:spLocks noChangeArrowheads="1"/>
          </p:cNvSpPr>
          <p:nvPr/>
        </p:nvSpPr>
        <p:spPr bwMode="auto">
          <a:xfrm>
            <a:off x="1546225" y="4069234"/>
            <a:ext cx="2898775" cy="1830388"/>
          </a:xfrm>
          <a:prstGeom prst="cube">
            <a:avLst>
              <a:gd name="adj" fmla="val 30528"/>
            </a:avLst>
          </a:prstGeom>
          <a:solidFill>
            <a:schemeClr val="accent5">
              <a:lumMod val="75000"/>
              <a:alpha val="9294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b="0" i="1" baseline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417" name="AutoShape 15"/>
          <p:cNvSpPr>
            <a:spLocks noChangeArrowheads="1"/>
          </p:cNvSpPr>
          <p:nvPr/>
        </p:nvSpPr>
        <p:spPr bwMode="auto">
          <a:xfrm>
            <a:off x="1546225" y="4062884"/>
            <a:ext cx="2889250" cy="2247900"/>
          </a:xfrm>
          <a:prstGeom prst="cube">
            <a:avLst>
              <a:gd name="adj" fmla="val 25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b="0" i="1" baseline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418" name="Text Box 16"/>
          <p:cNvSpPr txBox="1">
            <a:spLocks noChangeArrowheads="1"/>
          </p:cNvSpPr>
          <p:nvPr/>
        </p:nvSpPr>
        <p:spPr bwMode="auto">
          <a:xfrm>
            <a:off x="2554288" y="5875809"/>
            <a:ext cx="38295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000" b="0" i="1" baseline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sz="2000" b="0" i="1" baseline="-25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</a:p>
        </p:txBody>
      </p:sp>
      <p:sp>
        <p:nvSpPr>
          <p:cNvPr id="17419" name="Text Box 17"/>
          <p:cNvSpPr txBox="1">
            <a:spLocks noChangeArrowheads="1"/>
          </p:cNvSpPr>
          <p:nvPr/>
        </p:nvSpPr>
        <p:spPr bwMode="auto">
          <a:xfrm>
            <a:off x="2543175" y="5266209"/>
            <a:ext cx="38353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9pPr>
          </a:lstStyle>
          <a:p>
            <a:pPr eaLnBrk="1" hangingPunct="1"/>
            <a:r>
              <a:rPr lang="en-US" b="0" i="1" baseline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b="0" i="1" baseline="-25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</a:p>
        </p:txBody>
      </p:sp>
      <p:sp>
        <p:nvSpPr>
          <p:cNvPr id="17420" name="AutoShape 18"/>
          <p:cNvSpPr>
            <a:spLocks/>
          </p:cNvSpPr>
          <p:nvPr/>
        </p:nvSpPr>
        <p:spPr bwMode="auto">
          <a:xfrm>
            <a:off x="1270000" y="2043584"/>
            <a:ext cx="88900" cy="1282700"/>
          </a:xfrm>
          <a:prstGeom prst="leftBrace">
            <a:avLst>
              <a:gd name="adj1" fmla="val 120238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b="0" i="1" baseline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421" name="AutoShape 19"/>
          <p:cNvSpPr>
            <a:spLocks/>
          </p:cNvSpPr>
          <p:nvPr/>
        </p:nvSpPr>
        <p:spPr bwMode="auto">
          <a:xfrm>
            <a:off x="1270000" y="4608984"/>
            <a:ext cx="88900" cy="1282700"/>
          </a:xfrm>
          <a:prstGeom prst="leftBrace">
            <a:avLst>
              <a:gd name="adj1" fmla="val 120238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b="0" i="1" baseline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422" name="AutoShape 20"/>
          <p:cNvSpPr>
            <a:spLocks/>
          </p:cNvSpPr>
          <p:nvPr/>
        </p:nvSpPr>
        <p:spPr bwMode="auto">
          <a:xfrm>
            <a:off x="1279203" y="3326284"/>
            <a:ext cx="88900" cy="393700"/>
          </a:xfrm>
          <a:prstGeom prst="leftBrace">
            <a:avLst>
              <a:gd name="adj1" fmla="val 36905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b="0" i="1" baseline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423" name="AutoShape 21"/>
          <p:cNvSpPr>
            <a:spLocks/>
          </p:cNvSpPr>
          <p:nvPr/>
        </p:nvSpPr>
        <p:spPr bwMode="auto">
          <a:xfrm>
            <a:off x="1279203" y="5904384"/>
            <a:ext cx="88900" cy="393700"/>
          </a:xfrm>
          <a:prstGeom prst="leftBrace">
            <a:avLst>
              <a:gd name="adj1" fmla="val 36905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b="0" i="1" baseline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424" name="Text Box 22"/>
          <p:cNvSpPr txBox="1">
            <a:spLocks noChangeArrowheads="1"/>
          </p:cNvSpPr>
          <p:nvPr/>
        </p:nvSpPr>
        <p:spPr bwMode="auto">
          <a:xfrm>
            <a:off x="555625" y="2496022"/>
            <a:ext cx="74892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baseline="0">
                <a:solidFill>
                  <a:schemeClr val="accent4">
                    <a:lumMod val="75000"/>
                  </a:schemeClr>
                </a:solidFill>
                <a:latin typeface="Calibri"/>
                <a:cs typeface="Calibri"/>
              </a:rPr>
              <a:t>tissue</a:t>
            </a:r>
          </a:p>
        </p:txBody>
      </p:sp>
      <p:sp>
        <p:nvSpPr>
          <p:cNvPr id="17425" name="Text Box 23"/>
          <p:cNvSpPr txBox="1">
            <a:spLocks noChangeArrowheads="1"/>
          </p:cNvSpPr>
          <p:nvPr/>
        </p:nvSpPr>
        <p:spPr bwMode="auto">
          <a:xfrm>
            <a:off x="542925" y="5048722"/>
            <a:ext cx="74892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baseline="0">
                <a:solidFill>
                  <a:schemeClr val="accent4">
                    <a:lumMod val="75000"/>
                  </a:schemeClr>
                </a:solidFill>
                <a:latin typeface="Calibri"/>
                <a:cs typeface="Calibri"/>
              </a:rPr>
              <a:t>tissue</a:t>
            </a:r>
          </a:p>
        </p:txBody>
      </p:sp>
      <p:sp>
        <p:nvSpPr>
          <p:cNvPr id="17426" name="Text Box 24"/>
          <p:cNvSpPr txBox="1">
            <a:spLocks noChangeArrowheads="1"/>
          </p:cNvSpPr>
          <p:nvPr/>
        </p:nvSpPr>
        <p:spPr bwMode="auto">
          <a:xfrm>
            <a:off x="555625" y="3346922"/>
            <a:ext cx="73728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baseline="0">
                <a:solidFill>
                  <a:srgbClr val="1269B0"/>
                </a:solidFill>
                <a:latin typeface="Calibri"/>
                <a:cs typeface="Calibri"/>
              </a:rPr>
              <a:t>blood</a:t>
            </a:r>
          </a:p>
        </p:txBody>
      </p:sp>
      <p:sp>
        <p:nvSpPr>
          <p:cNvPr id="17427" name="Text Box 25"/>
          <p:cNvSpPr txBox="1">
            <a:spLocks noChangeArrowheads="1"/>
          </p:cNvSpPr>
          <p:nvPr/>
        </p:nvSpPr>
        <p:spPr bwMode="auto">
          <a:xfrm>
            <a:off x="542925" y="5912322"/>
            <a:ext cx="73728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baseline="0">
                <a:solidFill>
                  <a:srgbClr val="1269B0"/>
                </a:solidFill>
                <a:latin typeface="Calibri"/>
                <a:cs typeface="Calibri"/>
              </a:rPr>
              <a:t>blood</a:t>
            </a:r>
          </a:p>
        </p:txBody>
      </p:sp>
      <p:sp>
        <p:nvSpPr>
          <p:cNvPr id="17428" name="Text Box 26"/>
          <p:cNvSpPr txBox="1">
            <a:spLocks noChangeArrowheads="1"/>
          </p:cNvSpPr>
          <p:nvPr/>
        </p:nvSpPr>
        <p:spPr bwMode="auto">
          <a:xfrm>
            <a:off x="5004048" y="1562326"/>
            <a:ext cx="234546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000" baseline="0">
                <a:solidFill>
                  <a:srgbClr val="1269B0"/>
                </a:solidFill>
                <a:latin typeface="Calibri"/>
                <a:cs typeface="Calibri"/>
              </a:rPr>
              <a:t>Distribution volume</a:t>
            </a:r>
          </a:p>
        </p:txBody>
      </p:sp>
      <p:sp>
        <p:nvSpPr>
          <p:cNvPr id="17432" name="Text Box 30"/>
          <p:cNvSpPr txBox="1">
            <a:spLocks noChangeArrowheads="1"/>
          </p:cNvSpPr>
          <p:nvPr/>
        </p:nvSpPr>
        <p:spPr bwMode="auto">
          <a:xfrm>
            <a:off x="5004048" y="3842823"/>
            <a:ext cx="212474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000" baseline="0">
                <a:solidFill>
                  <a:srgbClr val="1269B0"/>
                </a:solidFill>
                <a:latin typeface="Calibri"/>
                <a:cs typeface="Calibri"/>
              </a:rPr>
              <a:t>Tracer experiment</a:t>
            </a:r>
          </a:p>
        </p:txBody>
      </p:sp>
      <p:graphicFrame>
        <p:nvGraphicFramePr>
          <p:cNvPr id="17410" name="Object 3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07340389"/>
              </p:ext>
            </p:extLst>
          </p:nvPr>
        </p:nvGraphicFramePr>
        <p:xfrm>
          <a:off x="5119688" y="4243612"/>
          <a:ext cx="1114304" cy="9021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012" name="Equation" r:id="rId4" imgW="533160" imgH="431640" progId="Equation.3">
                  <p:embed/>
                </p:oleObj>
              </mc:Choice>
              <mc:Fallback>
                <p:oleObj name="Equation" r:id="rId4" imgW="533160" imgH="431640" progId="Equation.3">
                  <p:embed/>
                  <p:pic>
                    <p:nvPicPr>
                      <p:cNvPr id="17410" name="Object 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19688" y="4243612"/>
                        <a:ext cx="1114304" cy="902128"/>
                      </a:xfrm>
                      <a:prstGeom prst="rect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  <a:ln w="38100">
                        <a:solidFill>
                          <a:schemeClr val="accent1"/>
                        </a:solidFill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434" name="Text Box 33"/>
          <p:cNvSpPr txBox="1">
            <a:spLocks noChangeArrowheads="1"/>
          </p:cNvSpPr>
          <p:nvPr/>
        </p:nvSpPr>
        <p:spPr bwMode="auto">
          <a:xfrm>
            <a:off x="6322765" y="4878871"/>
            <a:ext cx="2355019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 b="0" i="1" baseline="0">
                <a:latin typeface="Calibri"/>
                <a:cs typeface="Calibri"/>
              </a:rPr>
              <a:t>M</a:t>
            </a:r>
            <a:r>
              <a:rPr lang="en-US" sz="1600" b="0" baseline="0">
                <a:latin typeface="Calibri"/>
                <a:cs typeface="Calibri"/>
              </a:rPr>
              <a:t>: total amount of tracer</a:t>
            </a:r>
          </a:p>
        </p:txBody>
      </p:sp>
      <p:graphicFrame>
        <p:nvGraphicFramePr>
          <p:cNvPr id="17412" name="Object 3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00670605"/>
              </p:ext>
            </p:extLst>
          </p:nvPr>
        </p:nvGraphicFramePr>
        <p:xfrm>
          <a:off x="5119688" y="1962720"/>
          <a:ext cx="3131489" cy="9007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013" name="Equation" r:id="rId6" imgW="1498320" imgH="431640" progId="Equation.3">
                  <p:embed/>
                </p:oleObj>
              </mc:Choice>
              <mc:Fallback>
                <p:oleObj name="Equation" r:id="rId6" imgW="1498320" imgH="431640" progId="Equation.3">
                  <p:embed/>
                  <p:pic>
                    <p:nvPicPr>
                      <p:cNvPr id="17412" name="Object 3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19688" y="1962720"/>
                        <a:ext cx="3131489" cy="900776"/>
                      </a:xfrm>
                      <a:prstGeom prst="rect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  <a:ln w="38100">
                        <a:solidFill>
                          <a:schemeClr val="accent1"/>
                        </a:solidFill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Quantitative PET – volume distribution</a:t>
            </a:r>
          </a:p>
        </p:txBody>
      </p:sp>
      <p:sp>
        <p:nvSpPr>
          <p:cNvPr id="33" name="Slide Number Placeholder 4">
            <a:extLst>
              <a:ext uri="{FF2B5EF4-FFF2-40B4-BE49-F238E27FC236}">
                <a16:creationId xmlns:a16="http://schemas.microsoft.com/office/drawing/2014/main" id="{4D024971-D5DE-A640-8A49-58BD6E6A0D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6579" y="6418070"/>
            <a:ext cx="396836" cy="365125"/>
          </a:xfrm>
        </p:spPr>
        <p:txBody>
          <a:bodyPr/>
          <a:lstStyle/>
          <a:p>
            <a:fld id="{79594931-7310-8546-9CE2-0B8C244628BE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457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C1E3A48-3EDC-D04C-A15B-4AADC442B2AA}"/>
              </a:ext>
            </a:extLst>
          </p:cNvPr>
          <p:cNvSpPr/>
          <p:nvPr/>
        </p:nvSpPr>
        <p:spPr>
          <a:xfrm>
            <a:off x="356529" y="1314945"/>
            <a:ext cx="7959888" cy="30549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200" b="1">
                <a:solidFill>
                  <a:srgbClr val="1269B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After administration of 1 </a:t>
            </a:r>
            <a:r>
              <a:rPr lang="el-GR" sz="2200" b="1">
                <a:solidFill>
                  <a:srgbClr val="1269B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μ</a:t>
            </a:r>
            <a:r>
              <a:rPr lang="en-US" sz="2200" b="1">
                <a:solidFill>
                  <a:srgbClr val="1269B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g/kg of a tracer into a patient of 70 kg body mass, an average blood concentration of 1.4 </a:t>
            </a:r>
            <a:r>
              <a:rPr lang="en-US" sz="2200" b="1">
                <a:solidFill>
                  <a:srgbClr val="1269B0"/>
                </a:solidFill>
                <a:latin typeface="Symbol" pitchFamily="2" charset="2"/>
                <a:cs typeface="Calibri" panose="020F0502020204030204" pitchFamily="34" charset="0"/>
              </a:rPr>
              <a:t>m</a:t>
            </a:r>
            <a:r>
              <a:rPr lang="en-US" sz="2200" b="1">
                <a:solidFill>
                  <a:srgbClr val="1269B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g/l is measured. What is the distribution volume? </a:t>
            </a:r>
          </a:p>
          <a:p>
            <a:pPr lvl="0"/>
            <a:endParaRPr lang="en-US" sz="1801" b="1">
              <a:solidFill>
                <a:srgbClr val="1269B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/>
            <a:endParaRPr kumimoji="0" lang="en-US" sz="1351" b="1" i="0" u="none" strike="noStrike" kern="1200" cap="none" spc="0" normalizeH="0" baseline="0" noProof="0">
              <a:ln>
                <a:noFill/>
              </a:ln>
              <a:solidFill>
                <a:srgbClr val="1269B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lvl="1">
              <a:spcAft>
                <a:spcPts val="600"/>
              </a:spcAft>
            </a:pPr>
            <a:r>
              <a:rPr lang="en-US" sz="2000">
                <a:solidFill>
                  <a:srgbClr val="1269B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• 5 l</a:t>
            </a:r>
          </a:p>
          <a:p>
            <a:pPr lvl="1">
              <a:spcAft>
                <a:spcPts val="600"/>
              </a:spcAft>
            </a:pPr>
            <a:r>
              <a:rPr lang="en-US" sz="2000">
                <a:solidFill>
                  <a:srgbClr val="1269B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• 500 ml</a:t>
            </a:r>
          </a:p>
          <a:p>
            <a:pPr lvl="1">
              <a:spcAft>
                <a:spcPts val="600"/>
              </a:spcAft>
            </a:pPr>
            <a:r>
              <a:rPr lang="en-US" sz="2000">
                <a:solidFill>
                  <a:srgbClr val="1269B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• 50 l</a:t>
            </a:r>
          </a:p>
          <a:p>
            <a:pPr lvl="1">
              <a:spcAft>
                <a:spcPts val="600"/>
              </a:spcAft>
            </a:pPr>
            <a:r>
              <a:rPr lang="en-US" sz="2000">
                <a:solidFill>
                  <a:srgbClr val="1269B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• 10 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/>
                <a:cs typeface="Calibri"/>
              </a:rPr>
              <a:t>Clicker Activity </a:t>
            </a:r>
            <a:r>
              <a:rPr lang="en-US" b="0">
                <a:latin typeface="Calibri"/>
                <a:cs typeface="Calibri"/>
              </a:rPr>
              <a:t>(5 min)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01B1BA-38D0-404A-871B-6158407740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C6AE60A-B69C-4790-82F7-3882EDF23186}" type="slidenum">
              <a:rPr kumimoji="0" lang="en-GB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GB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8" name="Picture 4" descr="Image result for eth edu app">
            <a:extLst>
              <a:ext uri="{FF2B5EF4-FFF2-40B4-BE49-F238E27FC236}">
                <a16:creationId xmlns:a16="http://schemas.microsoft.com/office/drawing/2014/main" id="{B088ABF4-3F11-1B40-8114-7EA9E7C411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524" y="5658606"/>
            <a:ext cx="822525" cy="83638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8D9BF1B-E09E-1A4A-8173-8446BF0C80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bright="14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804149" y="5752471"/>
            <a:ext cx="1220592" cy="922767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408C7595-993E-824D-AF13-363903D6E7BC}"/>
              </a:ext>
            </a:extLst>
          </p:cNvPr>
          <p:cNvGrpSpPr/>
          <p:nvPr/>
        </p:nvGrpSpPr>
        <p:grpSpPr>
          <a:xfrm>
            <a:off x="3245444" y="2408705"/>
            <a:ext cx="4152490" cy="4213206"/>
            <a:chOff x="1691680" y="2348880"/>
            <a:chExt cx="4004816" cy="4063373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F6B5B297-7344-7F4D-A597-0270ADF7DC8E}"/>
                </a:ext>
              </a:extLst>
            </p:cNvPr>
            <p:cNvGrpSpPr/>
            <p:nvPr/>
          </p:nvGrpSpPr>
          <p:grpSpPr>
            <a:xfrm>
              <a:off x="1691680" y="2348880"/>
              <a:ext cx="4004816" cy="4063373"/>
              <a:chOff x="711200" y="765175"/>
              <a:chExt cx="5537200" cy="5618163"/>
            </a:xfrm>
          </p:grpSpPr>
          <p:pic>
            <p:nvPicPr>
              <p:cNvPr id="27" name="Picture 4">
                <a:extLst>
                  <a:ext uri="{FF2B5EF4-FFF2-40B4-BE49-F238E27FC236}">
                    <a16:creationId xmlns:a16="http://schemas.microsoft.com/office/drawing/2014/main" id="{DDDAB178-B69E-424D-83E8-C96008A75EF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lum bright="30000"/>
                <a:grayscl/>
              </a:blip>
              <a:srcRect b="1701"/>
              <a:stretch>
                <a:fillRect/>
              </a:stretch>
            </p:blipFill>
            <p:spPr bwMode="auto">
              <a:xfrm>
                <a:off x="2895600" y="765175"/>
                <a:ext cx="3352800" cy="56181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28" name="Picture 5" descr="MPj03056960000[1]">
                <a:extLst>
                  <a:ext uri="{FF2B5EF4-FFF2-40B4-BE49-F238E27FC236}">
                    <a16:creationId xmlns:a16="http://schemas.microsoft.com/office/drawing/2014/main" id="{14A68BF2-BE21-7245-8470-99128581426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grayscl/>
              </a:blip>
              <a:srcRect t="7889" r="7855" b="3291"/>
              <a:stretch>
                <a:fillRect/>
              </a:stretch>
            </p:blipFill>
            <p:spPr bwMode="auto">
              <a:xfrm rot="19764445">
                <a:off x="711200" y="2825750"/>
                <a:ext cx="3802063" cy="274161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sp>
          <p:nvSpPr>
            <p:cNvPr id="29" name="Oval 6">
              <a:extLst>
                <a:ext uri="{FF2B5EF4-FFF2-40B4-BE49-F238E27FC236}">
                  <a16:creationId xmlns:a16="http://schemas.microsoft.com/office/drawing/2014/main" id="{08AB49BF-3A0F-6B42-BB0E-EAA9FE6FB5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1840" y="4221088"/>
              <a:ext cx="233362" cy="233363"/>
            </a:xfrm>
            <a:prstGeom prst="ellipse">
              <a:avLst/>
            </a:prstGeom>
            <a:gradFill rotWithShape="1">
              <a:gsLst>
                <a:gs pos="1000">
                  <a:schemeClr val="bg1">
                    <a:lumMod val="95000"/>
                  </a:schemeClr>
                </a:gs>
                <a:gs pos="99000">
                  <a:srgbClr val="1269B0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81488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r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3" name="AutoShape 3"/>
          <p:cNvSpPr>
            <a:spLocks noChangeArrowheads="1"/>
          </p:cNvSpPr>
          <p:nvPr/>
        </p:nvSpPr>
        <p:spPr bwMode="auto">
          <a:xfrm>
            <a:off x="2213225" y="1556792"/>
            <a:ext cx="936104" cy="5029200"/>
          </a:xfrm>
          <a:prstGeom prst="can">
            <a:avLst>
              <a:gd name="adj" fmla="val 22797"/>
            </a:avLst>
          </a:prstGeom>
          <a:solidFill>
            <a:srgbClr val="1269B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baseline="0">
              <a:latin typeface="Calibri"/>
              <a:cs typeface="Calibri"/>
            </a:endParaRPr>
          </a:p>
        </p:txBody>
      </p:sp>
      <p:sp>
        <p:nvSpPr>
          <p:cNvPr id="19464" name="AutoShape 4"/>
          <p:cNvSpPr>
            <a:spLocks noChangeArrowheads="1"/>
          </p:cNvSpPr>
          <p:nvPr/>
        </p:nvSpPr>
        <p:spPr bwMode="auto">
          <a:xfrm>
            <a:off x="4453483" y="4996905"/>
            <a:ext cx="3263900" cy="1284287"/>
          </a:xfrm>
          <a:prstGeom prst="cube">
            <a:avLst>
              <a:gd name="adj" fmla="val 25000"/>
            </a:avLst>
          </a:prstGeom>
          <a:solidFill>
            <a:srgbClr val="EAEAEA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baseline="0">
              <a:latin typeface="Calibri"/>
              <a:cs typeface="Calibri"/>
            </a:endParaRPr>
          </a:p>
        </p:txBody>
      </p:sp>
      <p:sp>
        <p:nvSpPr>
          <p:cNvPr id="19465" name="AutoShape 5"/>
          <p:cNvSpPr>
            <a:spLocks noChangeArrowheads="1"/>
          </p:cNvSpPr>
          <p:nvPr/>
        </p:nvSpPr>
        <p:spPr bwMode="auto">
          <a:xfrm>
            <a:off x="4443958" y="3252242"/>
            <a:ext cx="3263900" cy="1284288"/>
          </a:xfrm>
          <a:prstGeom prst="cube">
            <a:avLst>
              <a:gd name="adj" fmla="val 25000"/>
            </a:avLst>
          </a:prstGeom>
          <a:solidFill>
            <a:srgbClr val="EAEAEA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baseline="0">
              <a:latin typeface="Calibri"/>
              <a:cs typeface="Calibri"/>
            </a:endParaRPr>
          </a:p>
        </p:txBody>
      </p:sp>
      <p:sp>
        <p:nvSpPr>
          <p:cNvPr id="19466" name="AutoShape 6"/>
          <p:cNvSpPr>
            <a:spLocks noChangeArrowheads="1"/>
          </p:cNvSpPr>
          <p:nvPr/>
        </p:nvSpPr>
        <p:spPr bwMode="auto">
          <a:xfrm>
            <a:off x="4453483" y="1480592"/>
            <a:ext cx="3263900" cy="1284288"/>
          </a:xfrm>
          <a:prstGeom prst="cube">
            <a:avLst>
              <a:gd name="adj" fmla="val 25000"/>
            </a:avLst>
          </a:prstGeom>
          <a:solidFill>
            <a:srgbClr val="EAEAEA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baseline="0">
              <a:latin typeface="Calibri"/>
              <a:cs typeface="Calibri"/>
            </a:endParaRPr>
          </a:p>
        </p:txBody>
      </p:sp>
      <p:sp>
        <p:nvSpPr>
          <p:cNvPr id="19467" name="Text Box 7"/>
          <p:cNvSpPr txBox="1">
            <a:spLocks noChangeArrowheads="1"/>
          </p:cNvSpPr>
          <p:nvPr/>
        </p:nvSpPr>
        <p:spPr bwMode="auto">
          <a:xfrm>
            <a:off x="2361934" y="1250114"/>
            <a:ext cx="78739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800" baseline="0">
                <a:solidFill>
                  <a:srgbClr val="1269B0"/>
                </a:solidFill>
                <a:latin typeface="Calibri"/>
                <a:cs typeface="Calibri"/>
              </a:rPr>
              <a:t>Blood </a:t>
            </a:r>
          </a:p>
        </p:txBody>
      </p:sp>
      <p:graphicFrame>
        <p:nvGraphicFramePr>
          <p:cNvPr id="19458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73173086"/>
              </p:ext>
            </p:extLst>
          </p:nvPr>
        </p:nvGraphicFramePr>
        <p:xfrm>
          <a:off x="1097508" y="3053805"/>
          <a:ext cx="2914650" cy="1751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6137" name="Chart" r:id="rId4" imgW="3695780" imgH="2219269" progId="Excel.Sheet.8">
                  <p:embed/>
                </p:oleObj>
              </mc:Choice>
              <mc:Fallback>
                <p:oleObj name="Chart" r:id="rId4" imgW="3695780" imgH="2219269" progId="Excel.Sheet.8">
                  <p:embed/>
                  <p:pic>
                    <p:nvPicPr>
                      <p:cNvPr id="19458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97508" y="3053805"/>
                        <a:ext cx="2914650" cy="1751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8099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459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73405588"/>
              </p:ext>
            </p:extLst>
          </p:nvPr>
        </p:nvGraphicFramePr>
        <p:xfrm>
          <a:off x="4561433" y="3064917"/>
          <a:ext cx="2979738" cy="1725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6138" name="Chart" r:id="rId6" imgW="3695780" imgH="2219269" progId="Excel.Sheet.8">
                  <p:embed/>
                </p:oleObj>
              </mc:Choice>
              <mc:Fallback>
                <p:oleObj name="Chart" r:id="rId6" imgW="3695780" imgH="2219269" progId="Excel.Sheet.8">
                  <p:embed/>
                  <p:pic>
                    <p:nvPicPr>
                      <p:cNvPr id="19459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61433" y="3064917"/>
                        <a:ext cx="2979738" cy="1725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8099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460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99150985"/>
              </p:ext>
            </p:extLst>
          </p:nvPr>
        </p:nvGraphicFramePr>
        <p:xfrm>
          <a:off x="4545558" y="1374230"/>
          <a:ext cx="2967038" cy="1782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6139" name="Chart" r:id="rId8" imgW="3695780" imgH="2219269" progId="Excel.Sheet.8">
                  <p:embed/>
                </p:oleObj>
              </mc:Choice>
              <mc:Fallback>
                <p:oleObj name="Chart" r:id="rId8" imgW="3695780" imgH="2219269" progId="Excel.Sheet.8">
                  <p:embed/>
                  <p:pic>
                    <p:nvPicPr>
                      <p:cNvPr id="1946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45558" y="1374230"/>
                        <a:ext cx="2967038" cy="17827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8099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461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64715550"/>
              </p:ext>
            </p:extLst>
          </p:nvPr>
        </p:nvGraphicFramePr>
        <p:xfrm>
          <a:off x="4588421" y="4892130"/>
          <a:ext cx="2979737" cy="1757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6140" name="Chart" r:id="rId10" imgW="3695780" imgH="2219269" progId="Excel.Sheet.8">
                  <p:embed/>
                </p:oleObj>
              </mc:Choice>
              <mc:Fallback>
                <p:oleObj name="Chart" r:id="rId10" imgW="3695780" imgH="2219269" progId="Excel.Sheet.8">
                  <p:embed/>
                  <p:pic>
                    <p:nvPicPr>
                      <p:cNvPr id="19461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88421" y="4892130"/>
                        <a:ext cx="2979737" cy="17573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8099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468" name="Line 12"/>
          <p:cNvSpPr>
            <a:spLocks noChangeShapeType="1"/>
          </p:cNvSpPr>
          <p:nvPr/>
        </p:nvSpPr>
        <p:spPr bwMode="auto">
          <a:xfrm flipV="1">
            <a:off x="4028033" y="2660105"/>
            <a:ext cx="400050" cy="452437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arrow" w="med" len="med"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 baseline="0">
              <a:latin typeface="Calibri"/>
              <a:cs typeface="Calibri"/>
            </a:endParaRPr>
          </a:p>
        </p:txBody>
      </p:sp>
      <p:sp>
        <p:nvSpPr>
          <p:cNvPr id="19469" name="Line 13"/>
          <p:cNvSpPr>
            <a:spLocks noChangeShapeType="1"/>
          </p:cNvSpPr>
          <p:nvPr/>
        </p:nvSpPr>
        <p:spPr bwMode="auto">
          <a:xfrm>
            <a:off x="4028033" y="4768305"/>
            <a:ext cx="400050" cy="452437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arrow" w="med" len="med"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 baseline="0">
              <a:latin typeface="Calibri"/>
              <a:cs typeface="Calibri"/>
            </a:endParaRPr>
          </a:p>
        </p:txBody>
      </p:sp>
      <p:sp>
        <p:nvSpPr>
          <p:cNvPr id="19470" name="Line 14"/>
          <p:cNvSpPr>
            <a:spLocks noChangeShapeType="1"/>
          </p:cNvSpPr>
          <p:nvPr/>
        </p:nvSpPr>
        <p:spPr bwMode="auto">
          <a:xfrm>
            <a:off x="4028033" y="4079330"/>
            <a:ext cx="411163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arrow" w="med" len="med"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 baseline="0">
              <a:latin typeface="Calibri"/>
              <a:cs typeface="Calibri"/>
            </a:endParaRPr>
          </a:p>
        </p:txBody>
      </p:sp>
      <p:sp>
        <p:nvSpPr>
          <p:cNvPr id="19471" name="Text Box 15"/>
          <p:cNvSpPr txBox="1">
            <a:spLocks noChangeArrowheads="1"/>
          </p:cNvSpPr>
          <p:nvPr/>
        </p:nvSpPr>
        <p:spPr bwMode="auto">
          <a:xfrm>
            <a:off x="5311242" y="1190080"/>
            <a:ext cx="137534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800" baseline="0">
                <a:latin typeface="Calibri"/>
                <a:cs typeface="Calibri"/>
              </a:rPr>
              <a:t>Target organ</a:t>
            </a:r>
          </a:p>
        </p:txBody>
      </p:sp>
      <p:sp>
        <p:nvSpPr>
          <p:cNvPr id="19472" name="Text Box 16"/>
          <p:cNvSpPr txBox="1">
            <a:spLocks noChangeArrowheads="1"/>
          </p:cNvSpPr>
          <p:nvPr/>
        </p:nvSpPr>
        <p:spPr bwMode="auto">
          <a:xfrm>
            <a:off x="5122534" y="2968080"/>
            <a:ext cx="187476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baseline="0">
                <a:latin typeface="Calibri"/>
                <a:cs typeface="Calibri"/>
              </a:rPr>
              <a:t>‚tissue-reservoirs‘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Quantitative PET – compartment modeling</a:t>
            </a:r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2E9B1065-886E-8D44-B0B2-C5F9D6DD8E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6579" y="6418070"/>
            <a:ext cx="396836" cy="365125"/>
          </a:xfrm>
        </p:spPr>
        <p:txBody>
          <a:bodyPr/>
          <a:lstStyle/>
          <a:p>
            <a:fld id="{79594931-7310-8546-9CE2-0B8C244628BE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64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484" name="Group 9"/>
          <p:cNvGrpSpPr>
            <a:grpSpLocks/>
          </p:cNvGrpSpPr>
          <p:nvPr/>
        </p:nvGrpSpPr>
        <p:grpSpPr bwMode="auto">
          <a:xfrm>
            <a:off x="3996533" y="2060848"/>
            <a:ext cx="4393355" cy="3762375"/>
            <a:chOff x="2165" y="656"/>
            <a:chExt cx="2955" cy="2920"/>
          </a:xfrm>
        </p:grpSpPr>
        <p:pic>
          <p:nvPicPr>
            <p:cNvPr id="20488" name="Picture 2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150"/>
            <a:stretch/>
          </p:blipFill>
          <p:spPr bwMode="auto">
            <a:xfrm>
              <a:off x="2165" y="714"/>
              <a:ext cx="2885" cy="27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489" name="Rectangle 5"/>
            <p:cNvSpPr>
              <a:spLocks noChangeArrowheads="1"/>
            </p:cNvSpPr>
            <p:nvPr/>
          </p:nvSpPr>
          <p:spPr bwMode="auto">
            <a:xfrm>
              <a:off x="2264" y="656"/>
              <a:ext cx="2848" cy="117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 baseline="0">
                <a:latin typeface="Calibri"/>
                <a:cs typeface="Calibri"/>
              </a:endParaRPr>
            </a:p>
          </p:txBody>
        </p:sp>
        <p:sp>
          <p:nvSpPr>
            <p:cNvPr id="20490" name="Rectangle 6"/>
            <p:cNvSpPr>
              <a:spLocks noChangeArrowheads="1"/>
            </p:cNvSpPr>
            <p:nvPr/>
          </p:nvSpPr>
          <p:spPr bwMode="auto">
            <a:xfrm>
              <a:off x="2248" y="2176"/>
              <a:ext cx="2872" cy="63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 baseline="0">
                <a:latin typeface="Calibri"/>
                <a:cs typeface="Calibri"/>
              </a:endParaRPr>
            </a:p>
          </p:txBody>
        </p:sp>
        <p:sp>
          <p:nvSpPr>
            <p:cNvPr id="20491" name="Rectangle 7"/>
            <p:cNvSpPr>
              <a:spLocks noChangeArrowheads="1"/>
            </p:cNvSpPr>
            <p:nvPr/>
          </p:nvSpPr>
          <p:spPr bwMode="auto">
            <a:xfrm>
              <a:off x="2240" y="2944"/>
              <a:ext cx="2872" cy="63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 baseline="0">
                <a:latin typeface="Calibri"/>
                <a:cs typeface="Calibri"/>
              </a:endParaRPr>
            </a:p>
          </p:txBody>
        </p:sp>
      </p:grpSp>
      <p:sp>
        <p:nvSpPr>
          <p:cNvPr id="20485" name="Text Box 8"/>
          <p:cNvSpPr txBox="1">
            <a:spLocks noChangeArrowheads="1"/>
          </p:cNvSpPr>
          <p:nvPr/>
        </p:nvSpPr>
        <p:spPr bwMode="auto">
          <a:xfrm>
            <a:off x="427738" y="1402555"/>
            <a:ext cx="3464722" cy="2923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9pPr>
          </a:lstStyle>
          <a:p>
            <a:r>
              <a:rPr lang="en-US" sz="2000" baseline="0">
                <a:solidFill>
                  <a:srgbClr val="1269B0"/>
                </a:solidFill>
                <a:latin typeface="Calibri"/>
                <a:cs typeface="Calibri"/>
              </a:rPr>
              <a:t>Tracer fraction in tissue</a:t>
            </a:r>
          </a:p>
          <a:p>
            <a:r>
              <a:rPr lang="en-US" sz="2000" baseline="0">
                <a:solidFill>
                  <a:srgbClr val="1269B0"/>
                </a:solidFill>
                <a:latin typeface="Calibri"/>
                <a:cs typeface="Calibri"/>
              </a:rPr>
              <a:t>compartments</a:t>
            </a:r>
          </a:p>
          <a:p>
            <a:endParaRPr lang="en-US" sz="1800" b="0" baseline="0">
              <a:latin typeface="Calibri"/>
              <a:cs typeface="Calibri"/>
            </a:endParaRPr>
          </a:p>
          <a:p>
            <a:r>
              <a:rPr lang="en-US" sz="1800" b="0" i="1" baseline="0">
                <a:latin typeface="Calibri"/>
                <a:cs typeface="Calibri"/>
              </a:rPr>
              <a:t>p:   </a:t>
            </a:r>
            <a:r>
              <a:rPr lang="en-US" sz="1800" b="0" baseline="0">
                <a:latin typeface="Calibri"/>
                <a:cs typeface="Calibri"/>
              </a:rPr>
              <a:t>plasma</a:t>
            </a:r>
          </a:p>
          <a:p>
            <a:r>
              <a:rPr lang="en-US" sz="1800" b="0" i="1" baseline="0">
                <a:latin typeface="Calibri"/>
                <a:cs typeface="Calibri"/>
              </a:rPr>
              <a:t>f:    </a:t>
            </a:r>
            <a:r>
              <a:rPr lang="en-US" sz="1800" b="0" baseline="0">
                <a:latin typeface="Calibri"/>
                <a:cs typeface="Calibri"/>
              </a:rPr>
              <a:t>free (in tissue)</a:t>
            </a:r>
          </a:p>
          <a:p>
            <a:r>
              <a:rPr lang="en-US" sz="1800" b="0" i="1" baseline="0">
                <a:latin typeface="Calibri"/>
                <a:cs typeface="Calibri"/>
              </a:rPr>
              <a:t>ns</a:t>
            </a:r>
            <a:r>
              <a:rPr lang="en-US" sz="1800" b="0" baseline="0">
                <a:latin typeface="Calibri"/>
                <a:cs typeface="Calibri"/>
              </a:rPr>
              <a:t>: non-specific bound</a:t>
            </a:r>
          </a:p>
          <a:p>
            <a:r>
              <a:rPr lang="en-US" sz="1800" b="0" i="1" baseline="0">
                <a:latin typeface="Calibri"/>
                <a:cs typeface="Calibri"/>
              </a:rPr>
              <a:t>b:   </a:t>
            </a:r>
            <a:r>
              <a:rPr lang="en-US" sz="1800" b="0" baseline="0">
                <a:latin typeface="Calibri"/>
                <a:cs typeface="Calibri"/>
              </a:rPr>
              <a:t>bound</a:t>
            </a:r>
          </a:p>
          <a:p>
            <a:endParaRPr lang="en-US" sz="1800" b="0" baseline="0">
              <a:latin typeface="Calibri"/>
              <a:cs typeface="Calibri"/>
            </a:endParaRPr>
          </a:p>
          <a:p>
            <a:endParaRPr lang="en-US" sz="1800" b="0" baseline="0">
              <a:latin typeface="Calibri"/>
              <a:cs typeface="Calibri"/>
            </a:endParaRPr>
          </a:p>
          <a:p>
            <a:r>
              <a:rPr lang="en-US" sz="1800" baseline="0">
                <a:solidFill>
                  <a:srgbClr val="1269B0"/>
                </a:solidFill>
                <a:latin typeface="Calibri"/>
                <a:cs typeface="Calibri"/>
              </a:rPr>
              <a:t>PET activity at time </a:t>
            </a:r>
            <a:r>
              <a:rPr lang="en-US" sz="1800" i="1" baseline="0">
                <a:solidFill>
                  <a:srgbClr val="1269B0"/>
                </a:solidFill>
                <a:latin typeface="Calibri"/>
                <a:cs typeface="Calibri"/>
              </a:rPr>
              <a:t>t</a:t>
            </a:r>
            <a:r>
              <a:rPr lang="en-US" sz="1800" baseline="0">
                <a:solidFill>
                  <a:srgbClr val="1269B0"/>
                </a:solidFill>
                <a:latin typeface="Calibri"/>
                <a:cs typeface="Calibri"/>
              </a:rPr>
              <a:t>:</a:t>
            </a:r>
          </a:p>
        </p:txBody>
      </p:sp>
      <p:sp>
        <p:nvSpPr>
          <p:cNvPr id="20486" name="Rectangle 11"/>
          <p:cNvSpPr>
            <a:spLocks noChangeArrowheads="1"/>
          </p:cNvSpPr>
          <p:nvPr/>
        </p:nvSpPr>
        <p:spPr bwMode="auto">
          <a:xfrm>
            <a:off x="0" y="3100359"/>
            <a:ext cx="18466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baseline="0">
              <a:latin typeface="Calibri"/>
              <a:cs typeface="Calibri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Quantitative PET – modeling of receptor binding</a:t>
            </a:r>
          </a:p>
        </p:txBody>
      </p:sp>
      <p:graphicFrame>
        <p:nvGraphicFramePr>
          <p:cNvPr id="20482" name="Object 15"/>
          <p:cNvGraphicFramePr>
            <a:graphicFrameLocks noGrp="1" noChangeAspect="1"/>
          </p:cNvGraphicFramePr>
          <p:nvPr>
            <p:ph sz="half" idx="4294967295"/>
            <p:extLst>
              <p:ext uri="{D42A27DB-BD31-4B8C-83A1-F6EECF244321}">
                <p14:modId xmlns:p14="http://schemas.microsoft.com/office/powerpoint/2010/main" val="3837837638"/>
              </p:ext>
            </p:extLst>
          </p:nvPr>
        </p:nvGraphicFramePr>
        <p:xfrm>
          <a:off x="523760" y="4377641"/>
          <a:ext cx="2274049" cy="7243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7023" name="Equation" r:id="rId5" imgW="1155600" imgH="368280" progId="Equation.3">
                  <p:embed/>
                </p:oleObj>
              </mc:Choice>
              <mc:Fallback>
                <p:oleObj name="Equation" r:id="rId5" imgW="1155600" imgH="368280" progId="Equation.3">
                  <p:embed/>
                  <p:pic>
                    <p:nvPicPr>
                      <p:cNvPr id="20482" name="Object 15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3760" y="4377641"/>
                        <a:ext cx="2274049" cy="724355"/>
                      </a:xfrm>
                      <a:prstGeom prst="rect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  <a:ln w="38100">
                        <a:solidFill>
                          <a:schemeClr val="accent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487" name="Text Box 18"/>
          <p:cNvSpPr txBox="1">
            <a:spLocks noChangeArrowheads="1"/>
          </p:cNvSpPr>
          <p:nvPr/>
        </p:nvSpPr>
        <p:spPr bwMode="auto">
          <a:xfrm>
            <a:off x="396203" y="5350487"/>
            <a:ext cx="3383709" cy="584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9pPr>
          </a:lstStyle>
          <a:p>
            <a:r>
              <a:rPr lang="en-US" sz="1600" b="0" baseline="0" err="1">
                <a:latin typeface="Calibri"/>
                <a:cs typeface="Calibri"/>
              </a:rPr>
              <a:t>i</a:t>
            </a:r>
            <a:r>
              <a:rPr lang="en-US" sz="1600" b="0" baseline="0">
                <a:latin typeface="Calibri"/>
                <a:cs typeface="Calibri"/>
              </a:rPr>
              <a:t> = </a:t>
            </a:r>
            <a:r>
              <a:rPr lang="en-US" sz="1600" b="0" i="1" baseline="0">
                <a:latin typeface="Calibri"/>
                <a:cs typeface="Calibri"/>
              </a:rPr>
              <a:t>p, f, ns, b</a:t>
            </a:r>
          </a:p>
          <a:p>
            <a:r>
              <a:rPr lang="en-US" sz="1600" b="0" i="1" baseline="0">
                <a:latin typeface="Calibri"/>
                <a:cs typeface="Calibri"/>
              </a:rPr>
              <a:t>v</a:t>
            </a:r>
            <a:r>
              <a:rPr lang="en-US" sz="1600" b="0" i="1" baseline="-25000">
                <a:latin typeface="Calibri"/>
                <a:cs typeface="Calibri"/>
              </a:rPr>
              <a:t>i</a:t>
            </a:r>
            <a:r>
              <a:rPr lang="en-US" sz="1600" b="0" i="1" baseline="0">
                <a:latin typeface="Calibri"/>
                <a:cs typeface="Calibri"/>
              </a:rPr>
              <a:t>  </a:t>
            </a:r>
            <a:r>
              <a:rPr lang="en-US" sz="1600" b="0" baseline="0">
                <a:latin typeface="Calibri"/>
                <a:cs typeface="Calibri"/>
              </a:rPr>
              <a:t>  fractional volume of compartment</a:t>
            </a:r>
          </a:p>
        </p:txBody>
      </p:sp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0DC203F1-B5E0-144F-A631-3BDF89CAD6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6579" y="6418070"/>
            <a:ext cx="396836" cy="365125"/>
          </a:xfrm>
        </p:spPr>
        <p:txBody>
          <a:bodyPr/>
          <a:lstStyle/>
          <a:p>
            <a:fld id="{79594931-7310-8546-9CE2-0B8C244628BE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610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506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7052958"/>
              </p:ext>
            </p:extLst>
          </p:nvPr>
        </p:nvGraphicFramePr>
        <p:xfrm>
          <a:off x="5798369" y="3120064"/>
          <a:ext cx="1843088" cy="403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236" name="Equation" r:id="rId4" imgW="1117440" imgH="241200" progId="Equation.3">
                  <p:embed/>
                </p:oleObj>
              </mc:Choice>
              <mc:Fallback>
                <p:oleObj name="Equation" r:id="rId4" imgW="1117440" imgH="241200" progId="Equation.3">
                  <p:embed/>
                  <p:pic>
                    <p:nvPicPr>
                      <p:cNvPr id="21506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98369" y="3120064"/>
                        <a:ext cx="1843088" cy="4032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507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42066201"/>
              </p:ext>
            </p:extLst>
          </p:nvPr>
        </p:nvGraphicFramePr>
        <p:xfrm>
          <a:off x="2697982" y="5120314"/>
          <a:ext cx="1277937" cy="763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237" name="Equation" r:id="rId6" imgW="774360" imgH="457200" progId="Equation.3">
                  <p:embed/>
                </p:oleObj>
              </mc:Choice>
              <mc:Fallback>
                <p:oleObj name="Equation" r:id="rId6" imgW="774360" imgH="457200" progId="Equation.3">
                  <p:embed/>
                  <p:pic>
                    <p:nvPicPr>
                      <p:cNvPr id="21507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97982" y="5120314"/>
                        <a:ext cx="1277937" cy="763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Quantitative PET – modeling of receptor binding </a:t>
            </a:r>
            <a:endParaRPr lang="en-US"/>
          </a:p>
        </p:txBody>
      </p:sp>
      <p:pic>
        <p:nvPicPr>
          <p:cNvPr id="21514" name="Picture 12"/>
          <p:cNvPicPr>
            <a:picLocks noGrp="1" noChangeAspect="1" noChangeArrowheads="1"/>
          </p:cNvPicPr>
          <p:nvPr>
            <p:ph idx="4294967295"/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91" b="57715"/>
          <a:stretch>
            <a:fillRect/>
          </a:stretch>
        </p:blipFill>
        <p:spPr bwMode="auto">
          <a:xfrm>
            <a:off x="558974" y="1394147"/>
            <a:ext cx="3625850" cy="1674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17" name="Picture 22"/>
          <p:cNvPicPr>
            <a:picLocks noGrp="1" noChangeAspect="1" noChangeArrowheads="1"/>
          </p:cNvPicPr>
          <p:nvPr>
            <p:ph idx="4294967295"/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85" t="55792" b="23727"/>
          <a:stretch>
            <a:fillRect/>
          </a:stretch>
        </p:blipFill>
        <p:spPr bwMode="auto">
          <a:xfrm>
            <a:off x="4900638" y="1861108"/>
            <a:ext cx="3638550" cy="811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15" name="Rectangle 13"/>
          <p:cNvSpPr>
            <a:spLocks noChangeArrowheads="1"/>
          </p:cNvSpPr>
          <p:nvPr/>
        </p:nvSpPr>
        <p:spPr bwMode="auto">
          <a:xfrm>
            <a:off x="539552" y="1298897"/>
            <a:ext cx="3740150" cy="167798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600" i="1" baseline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516" name="Text Box 16"/>
          <p:cNvSpPr txBox="1">
            <a:spLocks noChangeArrowheads="1"/>
          </p:cNvSpPr>
          <p:nvPr/>
        </p:nvSpPr>
        <p:spPr bwMode="auto">
          <a:xfrm>
            <a:off x="467544" y="3141678"/>
            <a:ext cx="5382603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9pPr>
          </a:lstStyle>
          <a:p>
            <a:r>
              <a:rPr lang="en-US" sz="1600" b="0" baseline="0">
                <a:latin typeface="Calibri"/>
                <a:cs typeface="Calibri"/>
              </a:rPr>
              <a:t>Equilibrium free / non-specifically bound tracer instantaneous:</a:t>
            </a:r>
          </a:p>
          <a:p>
            <a:endParaRPr lang="en-US" sz="1600" b="0" baseline="0">
              <a:latin typeface="Calibri"/>
              <a:cs typeface="Calibri"/>
            </a:endParaRPr>
          </a:p>
          <a:p>
            <a:r>
              <a:rPr lang="en-US" sz="1600" b="0" baseline="0">
                <a:latin typeface="Calibri"/>
                <a:cs typeface="Calibri"/>
              </a:rPr>
              <a:t>Kinetic equations:</a:t>
            </a:r>
          </a:p>
        </p:txBody>
      </p:sp>
      <p:sp>
        <p:nvSpPr>
          <p:cNvPr id="21518" name="Rectangle 23"/>
          <p:cNvSpPr>
            <a:spLocks noChangeArrowheads="1"/>
          </p:cNvSpPr>
          <p:nvPr/>
        </p:nvSpPr>
        <p:spPr bwMode="auto">
          <a:xfrm>
            <a:off x="4883720" y="1298897"/>
            <a:ext cx="3740150" cy="167798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600" i="1" baseline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519" name="Text Box 26"/>
          <p:cNvSpPr txBox="1">
            <a:spLocks noChangeArrowheads="1"/>
          </p:cNvSpPr>
          <p:nvPr/>
        </p:nvSpPr>
        <p:spPr bwMode="auto">
          <a:xfrm>
            <a:off x="4377307" y="2019622"/>
            <a:ext cx="29727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9pPr>
          </a:lstStyle>
          <a:p>
            <a:r>
              <a:rPr lang="en-US" sz="1600" b="0" i="1" baseline="0">
                <a:latin typeface="Times New Roman" panose="02020603050405020304" pitchFamily="18" charset="0"/>
                <a:cs typeface="Times New Roman" panose="02020603050405020304" pitchFamily="18" charset="0"/>
                <a:sym typeface="Symbol" charset="0"/>
              </a:rPr>
              <a:t></a:t>
            </a:r>
          </a:p>
        </p:txBody>
      </p:sp>
      <p:sp>
        <p:nvSpPr>
          <p:cNvPr id="21520" name="Text Box 27"/>
          <p:cNvSpPr txBox="1">
            <a:spLocks noChangeArrowheads="1"/>
          </p:cNvSpPr>
          <p:nvPr/>
        </p:nvSpPr>
        <p:spPr bwMode="auto">
          <a:xfrm>
            <a:off x="476871" y="5099542"/>
            <a:ext cx="1833354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9pPr>
          </a:lstStyle>
          <a:p>
            <a:r>
              <a:rPr lang="en-US" sz="1600" b="0" baseline="0">
                <a:latin typeface="Calibri"/>
                <a:cs typeface="Calibri"/>
              </a:rPr>
              <a:t>with rate constants:</a:t>
            </a:r>
          </a:p>
        </p:txBody>
      </p:sp>
      <p:graphicFrame>
        <p:nvGraphicFramePr>
          <p:cNvPr id="21508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81104156"/>
              </p:ext>
            </p:extLst>
          </p:nvPr>
        </p:nvGraphicFramePr>
        <p:xfrm>
          <a:off x="2718369" y="3574596"/>
          <a:ext cx="3317875" cy="1333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238" name="Equation" r:id="rId9" imgW="2095200" imgH="838080" progId="Equation.3">
                  <p:embed/>
                </p:oleObj>
              </mc:Choice>
              <mc:Fallback>
                <p:oleObj name="Equation" r:id="rId9" imgW="2095200" imgH="838080" progId="Equation.3">
                  <p:embed/>
                  <p:pic>
                    <p:nvPicPr>
                      <p:cNvPr id="21508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18369" y="3574596"/>
                        <a:ext cx="3317875" cy="1333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509" name="Object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85587343"/>
              </p:ext>
            </p:extLst>
          </p:nvPr>
        </p:nvGraphicFramePr>
        <p:xfrm>
          <a:off x="4818882" y="5099778"/>
          <a:ext cx="2459037" cy="700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239" name="Equation" r:id="rId11" imgW="1625400" imgH="457200" progId="Equation.3">
                  <p:embed/>
                </p:oleObj>
              </mc:Choice>
              <mc:Fallback>
                <p:oleObj name="Equation" r:id="rId11" imgW="1625400" imgH="457200" progId="Equation.3">
                  <p:embed/>
                  <p:pic>
                    <p:nvPicPr>
                      <p:cNvPr id="21509" name="Object 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18882" y="5099778"/>
                        <a:ext cx="2459037" cy="7000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524" name="Text Box 33"/>
          <p:cNvSpPr txBox="1">
            <a:spLocks noChangeArrowheads="1"/>
          </p:cNvSpPr>
          <p:nvPr/>
        </p:nvSpPr>
        <p:spPr bwMode="auto">
          <a:xfrm>
            <a:off x="2634482" y="6132915"/>
            <a:ext cx="1391022" cy="338554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9pPr>
          </a:lstStyle>
          <a:p>
            <a:r>
              <a:rPr lang="en-US" sz="1600" baseline="0" err="1">
                <a:solidFill>
                  <a:srgbClr val="1269B0"/>
                </a:solidFill>
                <a:latin typeface="Calibri"/>
                <a:cs typeface="Calibri"/>
              </a:rPr>
              <a:t>Renkin</a:t>
            </a:r>
            <a:r>
              <a:rPr lang="en-US" sz="1600" baseline="0">
                <a:solidFill>
                  <a:srgbClr val="1269B0"/>
                </a:solidFill>
                <a:latin typeface="Calibri"/>
                <a:cs typeface="Calibri"/>
              </a:rPr>
              <a:t>-Crone:</a:t>
            </a:r>
          </a:p>
        </p:txBody>
      </p:sp>
      <p:graphicFrame>
        <p:nvGraphicFramePr>
          <p:cNvPr id="21510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16616539"/>
              </p:ext>
            </p:extLst>
          </p:nvPr>
        </p:nvGraphicFramePr>
        <p:xfrm>
          <a:off x="4818882" y="6077284"/>
          <a:ext cx="2392362" cy="374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240" name="Equation" r:id="rId13" imgW="1371600" imgH="203040" progId="Equation.3">
                  <p:embed/>
                </p:oleObj>
              </mc:Choice>
              <mc:Fallback>
                <p:oleObj name="Equation" r:id="rId13" imgW="1371600" imgH="203040" progId="Equation.3">
                  <p:embed/>
                  <p:pic>
                    <p:nvPicPr>
                      <p:cNvPr id="21510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18882" y="6077284"/>
                        <a:ext cx="2392362" cy="374650"/>
                      </a:xfrm>
                      <a:prstGeom prst="rect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  <a:ln w="38100">
                        <a:solidFill>
                          <a:srgbClr val="1269B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526" name="Arc 36"/>
          <p:cNvSpPr>
            <a:spLocks/>
          </p:cNvSpPr>
          <p:nvPr/>
        </p:nvSpPr>
        <p:spPr bwMode="auto">
          <a:xfrm rot="1142035">
            <a:off x="7210066" y="5351871"/>
            <a:ext cx="660400" cy="901197"/>
          </a:xfrm>
          <a:custGeom>
            <a:avLst/>
            <a:gdLst>
              <a:gd name="T0" fmla="*/ 0 w 21600"/>
              <a:gd name="T1" fmla="*/ 0 h 38263"/>
              <a:gd name="T2" fmla="*/ 237969137 w 21600"/>
              <a:gd name="T3" fmla="*/ 709651139 h 38263"/>
              <a:gd name="T4" fmla="*/ 0 w 21600"/>
              <a:gd name="T5" fmla="*/ 400608216 h 38263"/>
              <a:gd name="T6" fmla="*/ 0 60000 65536"/>
              <a:gd name="T7" fmla="*/ 0 60000 65536"/>
              <a:gd name="T8" fmla="*/ 0 60000 65536"/>
              <a:gd name="T9" fmla="*/ 0 w 21600"/>
              <a:gd name="T10" fmla="*/ 0 h 38263"/>
              <a:gd name="T11" fmla="*/ 21600 w 21600"/>
              <a:gd name="T12" fmla="*/ 38263 h 38263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38263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cubicBezTo>
                  <a:pt x="21600" y="28048"/>
                  <a:pt x="18718" y="34159"/>
                  <a:pt x="13744" y="38263"/>
                </a:cubicBezTo>
              </a:path>
              <a:path w="21600" h="38263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cubicBezTo>
                  <a:pt x="21600" y="28048"/>
                  <a:pt x="18718" y="34159"/>
                  <a:pt x="13744" y="38263"/>
                </a:cubicBezTo>
                <a:lnTo>
                  <a:pt x="0" y="21600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600" baseline="0">
              <a:latin typeface="Calibri"/>
              <a:cs typeface="Calibri"/>
            </a:endParaRPr>
          </a:p>
        </p:txBody>
      </p:sp>
      <p:sp>
        <p:nvSpPr>
          <p:cNvPr id="18" name="Slide Number Placeholder 4">
            <a:extLst>
              <a:ext uri="{FF2B5EF4-FFF2-40B4-BE49-F238E27FC236}">
                <a16:creationId xmlns:a16="http://schemas.microsoft.com/office/drawing/2014/main" id="{BD61309B-A350-5A4D-A077-D5CE4588E2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6579" y="6418070"/>
            <a:ext cx="396836" cy="365125"/>
          </a:xfrm>
        </p:spPr>
        <p:txBody>
          <a:bodyPr/>
          <a:lstStyle/>
          <a:p>
            <a:fld id="{79594931-7310-8546-9CE2-0B8C244628BE}" type="slidenum">
              <a:rPr lang="en-US" smtClean="0"/>
              <a:pPr/>
              <a:t>48</a:t>
            </a:fld>
            <a:endParaRPr lang="en-US"/>
          </a:p>
        </p:txBody>
      </p:sp>
      <p:sp>
        <p:nvSpPr>
          <p:cNvPr id="19" name="AutoShape 10">
            <a:hlinkClick r:id="rId15" action="ppaction://hlinksldjump" highlightClick="1"/>
            <a:extLst>
              <a:ext uri="{FF2B5EF4-FFF2-40B4-BE49-F238E27FC236}">
                <a16:creationId xmlns:a16="http://schemas.microsoft.com/office/drawing/2014/main" id="{1D0FAC29-2163-D146-916F-A497C3E785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34940" y="6309320"/>
            <a:ext cx="360114" cy="360114"/>
          </a:xfrm>
          <a:prstGeom prst="actionButtonHome">
            <a:avLst/>
          </a:prstGeom>
          <a:solidFill>
            <a:srgbClr val="BFBFBF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58050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554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27210207"/>
              </p:ext>
            </p:extLst>
          </p:nvPr>
        </p:nvGraphicFramePr>
        <p:xfrm>
          <a:off x="755575" y="1803807"/>
          <a:ext cx="5913747" cy="859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190" name="Equation" r:id="rId4" imgW="3035160" imgH="431640" progId="Equation.3">
                  <p:embed/>
                </p:oleObj>
              </mc:Choice>
              <mc:Fallback>
                <p:oleObj name="Equation" r:id="rId4" imgW="3035160" imgH="431640" progId="Equation.3">
                  <p:embed/>
                  <p:pic>
                    <p:nvPicPr>
                      <p:cNvPr id="23554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575" y="1803807"/>
                        <a:ext cx="5913747" cy="859362"/>
                      </a:xfrm>
                      <a:prstGeom prst="rect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  <a:ln w="38100">
                        <a:solidFill>
                          <a:srgbClr val="1269B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55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64633153"/>
              </p:ext>
            </p:extLst>
          </p:nvPr>
        </p:nvGraphicFramePr>
        <p:xfrm>
          <a:off x="637048" y="3204110"/>
          <a:ext cx="1814512" cy="140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191" name="Equation" r:id="rId6" imgW="1143000" imgH="888840" progId="Equation.3">
                  <p:embed/>
                </p:oleObj>
              </mc:Choice>
              <mc:Fallback>
                <p:oleObj name="Equation" r:id="rId6" imgW="1143000" imgH="888840" progId="Equation.3">
                  <p:embed/>
                  <p:pic>
                    <p:nvPicPr>
                      <p:cNvPr id="23555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7048" y="3204110"/>
                        <a:ext cx="1814512" cy="140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559" name="Text Box 8"/>
          <p:cNvSpPr txBox="1">
            <a:spLocks noChangeArrowheads="1"/>
          </p:cNvSpPr>
          <p:nvPr/>
        </p:nvSpPr>
        <p:spPr bwMode="auto">
          <a:xfrm>
            <a:off x="441329" y="1322794"/>
            <a:ext cx="756126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9pPr>
          </a:lstStyle>
          <a:p>
            <a:r>
              <a:rPr lang="en-US" sz="2000" baseline="0">
                <a:solidFill>
                  <a:srgbClr val="1269B0"/>
                </a:solidFill>
                <a:latin typeface="Calibri"/>
                <a:cs typeface="Calibri"/>
              </a:rPr>
              <a:t>Solution for compartment expressing receptor:</a:t>
            </a:r>
            <a:endParaRPr lang="en-US" sz="2000" baseline="0">
              <a:solidFill>
                <a:srgbClr val="1269B0"/>
              </a:solidFill>
              <a:latin typeface="Calibri"/>
              <a:cs typeface="Calibri"/>
              <a:sym typeface="Symbol" charset="0"/>
            </a:endParaRPr>
          </a:p>
        </p:txBody>
      </p:sp>
      <p:sp>
        <p:nvSpPr>
          <p:cNvPr id="23560" name="Text Box 9"/>
          <p:cNvSpPr txBox="1">
            <a:spLocks noChangeArrowheads="1"/>
          </p:cNvSpPr>
          <p:nvPr/>
        </p:nvSpPr>
        <p:spPr bwMode="auto">
          <a:xfrm>
            <a:off x="479425" y="2842436"/>
            <a:ext cx="756126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9pPr>
          </a:lstStyle>
          <a:p>
            <a:r>
              <a:rPr lang="en-US" sz="1600" b="0" baseline="0">
                <a:latin typeface="Calibri"/>
                <a:cs typeface="Calibri"/>
              </a:rPr>
              <a:t>with coefficients</a:t>
            </a:r>
            <a:endParaRPr lang="en-US" sz="1600" b="0" baseline="0">
              <a:latin typeface="Calibri"/>
              <a:cs typeface="Calibri"/>
              <a:sym typeface="Symbol" charset="0"/>
            </a:endParaRPr>
          </a:p>
        </p:txBody>
      </p:sp>
      <p:graphicFrame>
        <p:nvGraphicFramePr>
          <p:cNvPr id="23556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94668222"/>
              </p:ext>
            </p:extLst>
          </p:nvPr>
        </p:nvGraphicFramePr>
        <p:xfrm>
          <a:off x="755575" y="5314973"/>
          <a:ext cx="4665696" cy="52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192" name="Equation" r:id="rId8" imgW="2234880" imgH="241200" progId="Equation.3">
                  <p:embed/>
                </p:oleObj>
              </mc:Choice>
              <mc:Fallback>
                <p:oleObj name="Equation" r:id="rId8" imgW="2234880" imgH="241200" progId="Equation.3">
                  <p:embed/>
                  <p:pic>
                    <p:nvPicPr>
                      <p:cNvPr id="23556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575" y="5314973"/>
                        <a:ext cx="4665696" cy="524000"/>
                      </a:xfrm>
                      <a:prstGeom prst="rect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  <a:ln w="38100">
                        <a:solidFill>
                          <a:srgbClr val="1269B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561" name="Text Box 10"/>
          <p:cNvSpPr txBox="1">
            <a:spLocks noChangeArrowheads="1"/>
          </p:cNvSpPr>
          <p:nvPr/>
        </p:nvSpPr>
        <p:spPr bwMode="auto">
          <a:xfrm>
            <a:off x="479425" y="4797152"/>
            <a:ext cx="866457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9pPr>
          </a:lstStyle>
          <a:p>
            <a:r>
              <a:rPr lang="en-US" sz="2000" baseline="0">
                <a:solidFill>
                  <a:srgbClr val="1269B0"/>
                </a:solidFill>
                <a:latin typeface="Calibri"/>
                <a:cs typeface="Calibri"/>
              </a:rPr>
              <a:t>Solution for compartment not expressing receptor:</a:t>
            </a:r>
            <a:endParaRPr lang="en-US" sz="2000" baseline="0">
              <a:solidFill>
                <a:srgbClr val="1269B0"/>
              </a:solidFill>
              <a:latin typeface="Calibri"/>
              <a:cs typeface="Calibri"/>
              <a:sym typeface="Symbo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Quantitative PET – tracer kinetics for receptor binding </a:t>
            </a:r>
            <a:endParaRPr lang="en-US"/>
          </a:p>
        </p:txBody>
      </p:sp>
      <p:sp>
        <p:nvSpPr>
          <p:cNvPr id="13" name="Slide Number Placeholder 4">
            <a:extLst>
              <a:ext uri="{FF2B5EF4-FFF2-40B4-BE49-F238E27FC236}">
                <a16:creationId xmlns:a16="http://schemas.microsoft.com/office/drawing/2014/main" id="{DA481E2B-4D2D-E242-B8D6-3E5D2EE25D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6579" y="6418070"/>
            <a:ext cx="396836" cy="365125"/>
          </a:xfrm>
        </p:spPr>
        <p:txBody>
          <a:bodyPr/>
          <a:lstStyle/>
          <a:p>
            <a:fld id="{79594931-7310-8546-9CE2-0B8C244628BE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126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9"/>
          <p:cNvGrpSpPr>
            <a:grpSpLocks/>
          </p:cNvGrpSpPr>
          <p:nvPr/>
        </p:nvGrpSpPr>
        <p:grpSpPr bwMode="auto">
          <a:xfrm>
            <a:off x="2081212" y="1052736"/>
            <a:ext cx="4981575" cy="5603876"/>
            <a:chOff x="1414" y="595"/>
            <a:chExt cx="3138" cy="3530"/>
          </a:xfrm>
        </p:grpSpPr>
        <p:pic>
          <p:nvPicPr>
            <p:cNvPr id="61443" name="Picture 2" descr="oc16$007"/>
            <p:cNvPicPr>
              <a:picLocks noChangeAspect="1" noChangeArrowheads="1"/>
            </p:cNvPicPr>
            <p:nvPr/>
          </p:nvPicPr>
          <p:blipFill>
            <a:blip r:embed="rId3" cstate="print">
              <a:lum contrast="12000"/>
            </a:blip>
            <a:srcRect/>
            <a:stretch>
              <a:fillRect/>
            </a:stretch>
          </p:blipFill>
          <p:spPr bwMode="auto">
            <a:xfrm>
              <a:off x="1414" y="870"/>
              <a:ext cx="2913" cy="28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1445" name="Text Box 4"/>
            <p:cNvSpPr txBox="1">
              <a:spLocks noChangeArrowheads="1"/>
            </p:cNvSpPr>
            <p:nvPr/>
          </p:nvSpPr>
          <p:spPr bwMode="auto">
            <a:xfrm>
              <a:off x="1702" y="595"/>
              <a:ext cx="1106" cy="446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sz="2000" b="1" baseline="0">
                  <a:latin typeface="Calibri"/>
                  <a:cs typeface="Calibri"/>
                </a:rPr>
                <a:t>true coincidence</a:t>
              </a:r>
            </a:p>
          </p:txBody>
        </p:sp>
        <p:sp>
          <p:nvSpPr>
            <p:cNvPr id="61446" name="Text Box 5"/>
            <p:cNvSpPr txBox="1">
              <a:spLocks noChangeArrowheads="1"/>
            </p:cNvSpPr>
            <p:nvPr/>
          </p:nvSpPr>
          <p:spPr bwMode="auto">
            <a:xfrm>
              <a:off x="3054" y="595"/>
              <a:ext cx="1137" cy="446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sz="2000" b="1" baseline="0">
                  <a:latin typeface="Calibri"/>
                  <a:cs typeface="Calibri"/>
                </a:rPr>
                <a:t>scattered coincidence</a:t>
              </a:r>
            </a:p>
          </p:txBody>
        </p:sp>
        <p:sp>
          <p:nvSpPr>
            <p:cNvPr id="61447" name="Text Box 6"/>
            <p:cNvSpPr txBox="1">
              <a:spLocks noChangeArrowheads="1"/>
            </p:cNvSpPr>
            <p:nvPr/>
          </p:nvSpPr>
          <p:spPr bwMode="auto">
            <a:xfrm>
              <a:off x="1718" y="3679"/>
              <a:ext cx="1106" cy="446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sz="2000" b="1" baseline="0">
                  <a:latin typeface="Calibri"/>
                  <a:cs typeface="Calibri"/>
                </a:rPr>
                <a:t>random coincidence</a:t>
              </a:r>
            </a:p>
          </p:txBody>
        </p:sp>
        <p:sp>
          <p:nvSpPr>
            <p:cNvPr id="61448" name="Text Box 7"/>
            <p:cNvSpPr txBox="1">
              <a:spLocks noChangeArrowheads="1"/>
            </p:cNvSpPr>
            <p:nvPr/>
          </p:nvSpPr>
          <p:spPr bwMode="auto">
            <a:xfrm>
              <a:off x="3102" y="3679"/>
              <a:ext cx="1106" cy="446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sz="2000" b="1" baseline="0">
                  <a:latin typeface="Calibri"/>
                  <a:cs typeface="Calibri"/>
                </a:rPr>
                <a:t>multiple coincidence</a:t>
              </a:r>
            </a:p>
          </p:txBody>
        </p:sp>
        <p:sp>
          <p:nvSpPr>
            <p:cNvPr id="61449" name="Rectangle 8"/>
            <p:cNvSpPr>
              <a:spLocks noChangeArrowheads="1"/>
            </p:cNvSpPr>
            <p:nvPr/>
          </p:nvSpPr>
          <p:spPr bwMode="auto">
            <a:xfrm>
              <a:off x="1424" y="2320"/>
              <a:ext cx="3128" cy="80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aseline="0">
                <a:latin typeface="Calibri"/>
                <a:cs typeface="Calibri"/>
              </a:endParaRPr>
            </a:p>
          </p:txBody>
        </p:sp>
      </p:grp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Coincidence types</a:t>
            </a:r>
          </a:p>
        </p:txBody>
      </p: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76DF2353-5010-E443-961D-9BBEBCC246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6579" y="6418070"/>
            <a:ext cx="396836" cy="365125"/>
          </a:xfrm>
        </p:spPr>
        <p:txBody>
          <a:bodyPr/>
          <a:lstStyle/>
          <a:p>
            <a:fld id="{79594931-7310-8546-9CE2-0B8C244628BE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21C2BEF-256E-FA4A-AF04-DB722D036B1A}"/>
              </a:ext>
            </a:extLst>
          </p:cNvPr>
          <p:cNvSpPr/>
          <p:nvPr/>
        </p:nvSpPr>
        <p:spPr>
          <a:xfrm>
            <a:off x="2339752" y="3573016"/>
            <a:ext cx="288032" cy="345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669ACF1-6775-754B-BF53-884B022BF516}"/>
              </a:ext>
            </a:extLst>
          </p:cNvPr>
          <p:cNvSpPr/>
          <p:nvPr/>
        </p:nvSpPr>
        <p:spPr>
          <a:xfrm>
            <a:off x="4472880" y="3558270"/>
            <a:ext cx="288032" cy="345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7E663E3-9CC4-324B-85BC-430CF2C62A93}"/>
              </a:ext>
            </a:extLst>
          </p:cNvPr>
          <p:cNvSpPr/>
          <p:nvPr/>
        </p:nvSpPr>
        <p:spPr>
          <a:xfrm>
            <a:off x="2277367" y="5730429"/>
            <a:ext cx="288032" cy="345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D90EF45-6204-2E42-8A9A-8721C3F683D0}"/>
              </a:ext>
            </a:extLst>
          </p:cNvPr>
          <p:cNvSpPr/>
          <p:nvPr/>
        </p:nvSpPr>
        <p:spPr>
          <a:xfrm>
            <a:off x="4540696" y="5700937"/>
            <a:ext cx="288032" cy="345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11"/>
          <p:cNvSpPr>
            <a:spLocks noChangeArrowheads="1"/>
          </p:cNvSpPr>
          <p:nvPr/>
        </p:nvSpPr>
        <p:spPr bwMode="auto">
          <a:xfrm>
            <a:off x="2339752" y="1669732"/>
            <a:ext cx="2160000" cy="2160000"/>
          </a:xfrm>
          <a:prstGeom prst="rect">
            <a:avLst/>
          </a:prstGeom>
          <a:solidFill>
            <a:srgbClr val="1269B0">
              <a:alpha val="32156"/>
            </a:srgbClr>
          </a:solidFill>
          <a:ln>
            <a:noFill/>
          </a:ln>
        </p:spPr>
        <p:txBody>
          <a:bodyPr wrap="none" anchor="ctr"/>
          <a:lstStyle/>
          <a:p>
            <a:endParaRPr lang="de-CH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04434BC-3B0C-C749-8A83-7C6C256E8F6D}"/>
              </a:ext>
            </a:extLst>
          </p:cNvPr>
          <p:cNvSpPr txBox="1"/>
          <p:nvPr/>
        </p:nvSpPr>
        <p:spPr>
          <a:xfrm>
            <a:off x="7956376" y="458475"/>
            <a:ext cx="792088" cy="536043"/>
          </a:xfrm>
          <a:prstGeom prst="roundRect">
            <a:avLst/>
          </a:prstGeom>
          <a:solidFill>
            <a:schemeClr val="accent2"/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 lIns="0" tIns="0" rIns="0" bIns="0" rtlCol="0" anchor="ctr" anchorCtr="1">
            <a:noAutofit/>
          </a:bodyPr>
          <a:lstStyle/>
          <a:p>
            <a:pPr algn="ctr"/>
            <a:r>
              <a:rPr lang="de-CH" sz="1400" baseline="0">
                <a:solidFill>
                  <a:schemeClr val="bg1"/>
                </a:solidFill>
                <a:latin typeface="Calibri"/>
                <a:cs typeface="Calibri"/>
              </a:rPr>
              <a:t>Chapter</a:t>
            </a:r>
            <a:br>
              <a:rPr lang="de-CH" sz="1400" baseline="0">
                <a:solidFill>
                  <a:schemeClr val="bg1"/>
                </a:solidFill>
                <a:latin typeface="Calibri"/>
                <a:cs typeface="Calibri"/>
              </a:rPr>
            </a:br>
            <a:r>
              <a:rPr lang="de-CH" sz="1400" baseline="0">
                <a:solidFill>
                  <a:schemeClr val="bg1"/>
                </a:solidFill>
                <a:latin typeface="Calibri"/>
                <a:cs typeface="Calibri"/>
              </a:rPr>
              <a:t>3.18</a:t>
            </a:r>
            <a:endParaRPr lang="en-US" sz="1400" baseline="0">
              <a:solidFill>
                <a:schemeClr val="bg1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50280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Quantitative PET – tracer binding example</a:t>
            </a:r>
          </a:p>
        </p:txBody>
      </p:sp>
      <p:pic>
        <p:nvPicPr>
          <p:cNvPr id="69634" name="Picture 2"/>
          <p:cNvPicPr>
            <a:picLocks noGrp="1" noChangeAspect="1" noChangeArrowheads="1"/>
          </p:cNvPicPr>
          <p:nvPr>
            <p:ph idx="4294967295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44" t="12633"/>
          <a:stretch>
            <a:fillRect/>
          </a:stretch>
        </p:blipFill>
        <p:spPr bwMode="auto">
          <a:xfrm>
            <a:off x="1069625" y="1628800"/>
            <a:ext cx="5726113" cy="3970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9635" name="Text Box 4"/>
          <p:cNvSpPr txBox="1">
            <a:spLocks noChangeArrowheads="1"/>
          </p:cNvSpPr>
          <p:nvPr/>
        </p:nvSpPr>
        <p:spPr bwMode="auto">
          <a:xfrm>
            <a:off x="800041" y="3100898"/>
            <a:ext cx="59998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9pPr>
          </a:lstStyle>
          <a:p>
            <a:r>
              <a:rPr lang="de-CH" sz="2000" baseline="0" err="1">
                <a:latin typeface="Calibri"/>
                <a:cs typeface="Calibri"/>
              </a:rPr>
              <a:t>c</a:t>
            </a:r>
            <a:r>
              <a:rPr lang="de-CH" sz="2000" baseline="-25000" err="1">
                <a:latin typeface="Calibri"/>
                <a:cs typeface="Calibri"/>
              </a:rPr>
              <a:t>t</a:t>
            </a:r>
            <a:r>
              <a:rPr lang="de-CH" sz="2000" baseline="0">
                <a:latin typeface="Calibri"/>
                <a:cs typeface="Calibri"/>
              </a:rPr>
              <a:t>(t)</a:t>
            </a:r>
            <a:endParaRPr lang="en-US" sz="2000" baseline="0">
              <a:latin typeface="Calibri"/>
              <a:cs typeface="Calibri"/>
            </a:endParaRPr>
          </a:p>
        </p:txBody>
      </p:sp>
      <p:sp>
        <p:nvSpPr>
          <p:cNvPr id="69636" name="Rectangle 5"/>
          <p:cNvSpPr>
            <a:spLocks noChangeArrowheads="1"/>
          </p:cNvSpPr>
          <p:nvPr/>
        </p:nvSpPr>
        <p:spPr bwMode="auto">
          <a:xfrm>
            <a:off x="1323354" y="5814290"/>
            <a:ext cx="649729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sz="2000" b="0" baseline="0">
                <a:latin typeface="Calibri"/>
                <a:cs typeface="Calibri"/>
              </a:rPr>
              <a:t>k</a:t>
            </a:r>
            <a:r>
              <a:rPr lang="en-US" sz="2000" b="0" baseline="-25000">
                <a:latin typeface="Calibri"/>
                <a:cs typeface="Calibri"/>
              </a:rPr>
              <a:t>1</a:t>
            </a:r>
            <a:r>
              <a:rPr lang="en-US" sz="2000" b="0" baseline="0">
                <a:latin typeface="Calibri"/>
                <a:cs typeface="Calibri"/>
              </a:rPr>
              <a:t>=1min</a:t>
            </a:r>
            <a:r>
              <a:rPr lang="en-US" sz="2000" b="0" baseline="30000">
                <a:latin typeface="Calibri"/>
                <a:cs typeface="Calibri"/>
              </a:rPr>
              <a:t>-1</a:t>
            </a:r>
            <a:r>
              <a:rPr lang="en-US" sz="2000" b="0" baseline="0">
                <a:latin typeface="Calibri"/>
                <a:cs typeface="Calibri"/>
              </a:rPr>
              <a:t>, k</a:t>
            </a:r>
            <a:r>
              <a:rPr lang="en-US" sz="2000" b="0" baseline="-25000">
                <a:latin typeface="Calibri"/>
                <a:cs typeface="Calibri"/>
              </a:rPr>
              <a:t>2</a:t>
            </a:r>
            <a:r>
              <a:rPr lang="en-US" sz="2000" b="0" baseline="0">
                <a:latin typeface="Calibri"/>
                <a:cs typeface="Calibri"/>
              </a:rPr>
              <a:t>=0.1min</a:t>
            </a:r>
            <a:r>
              <a:rPr lang="en-US" sz="2000" b="0" baseline="30000">
                <a:latin typeface="Calibri"/>
                <a:cs typeface="Calibri"/>
              </a:rPr>
              <a:t>-1</a:t>
            </a:r>
            <a:r>
              <a:rPr lang="en-US" sz="2000" b="0" baseline="0">
                <a:latin typeface="Calibri"/>
                <a:cs typeface="Calibri"/>
              </a:rPr>
              <a:t>, k</a:t>
            </a:r>
            <a:r>
              <a:rPr lang="en-US" sz="2000" b="0" baseline="-25000">
                <a:latin typeface="Calibri"/>
                <a:cs typeface="Calibri"/>
              </a:rPr>
              <a:t>3</a:t>
            </a:r>
            <a:r>
              <a:rPr lang="en-US" sz="2000" b="0" baseline="0">
                <a:latin typeface="Calibri"/>
                <a:cs typeface="Calibri"/>
              </a:rPr>
              <a:t>=1min</a:t>
            </a:r>
            <a:r>
              <a:rPr lang="en-US" sz="2000" b="0" baseline="30000">
                <a:latin typeface="Calibri"/>
                <a:cs typeface="Calibri"/>
              </a:rPr>
              <a:t>-1</a:t>
            </a:r>
            <a:r>
              <a:rPr lang="en-US" sz="2000" b="0" baseline="0">
                <a:latin typeface="Calibri"/>
                <a:cs typeface="Calibri"/>
              </a:rPr>
              <a:t> and 0.5min</a:t>
            </a:r>
            <a:r>
              <a:rPr lang="en-US" sz="2000" b="0" baseline="30000">
                <a:latin typeface="Calibri"/>
                <a:cs typeface="Calibri"/>
              </a:rPr>
              <a:t>-1</a:t>
            </a:r>
            <a:r>
              <a:rPr lang="en-US" sz="2000" b="0" baseline="0">
                <a:latin typeface="Calibri"/>
                <a:cs typeface="Calibri"/>
              </a:rPr>
              <a:t>, k</a:t>
            </a:r>
            <a:r>
              <a:rPr lang="en-US" sz="2000" b="0" baseline="-25000">
                <a:latin typeface="Calibri"/>
                <a:cs typeface="Calibri"/>
              </a:rPr>
              <a:t>4</a:t>
            </a:r>
            <a:r>
              <a:rPr lang="en-US" sz="2000" b="0" baseline="0">
                <a:latin typeface="Calibri"/>
                <a:cs typeface="Calibri"/>
              </a:rPr>
              <a:t>=0.01min</a:t>
            </a:r>
            <a:r>
              <a:rPr lang="en-US" sz="2000" b="0" baseline="30000">
                <a:latin typeface="Calibri"/>
                <a:cs typeface="Calibri"/>
              </a:rPr>
              <a:t>-1</a:t>
            </a:r>
            <a:r>
              <a:rPr lang="en-US" sz="2000" b="0" baseline="0">
                <a:latin typeface="Calibri"/>
                <a:cs typeface="Calibri"/>
              </a:rPr>
              <a:t> </a:t>
            </a:r>
          </a:p>
        </p:txBody>
      </p:sp>
      <p:sp>
        <p:nvSpPr>
          <p:cNvPr id="69638" name="Text Box 7"/>
          <p:cNvSpPr txBox="1">
            <a:spLocks noChangeArrowheads="1"/>
          </p:cNvSpPr>
          <p:nvPr/>
        </p:nvSpPr>
        <p:spPr bwMode="auto">
          <a:xfrm>
            <a:off x="6498577" y="2348880"/>
            <a:ext cx="23114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9pPr>
          </a:lstStyle>
          <a:p>
            <a:pPr algn="ctr"/>
            <a:r>
              <a:rPr lang="de-CH" sz="1800" baseline="0" err="1">
                <a:solidFill>
                  <a:srgbClr val="1269B0"/>
                </a:solidFill>
                <a:latin typeface="Calibri"/>
                <a:cs typeface="Calibri"/>
              </a:rPr>
              <a:t>Compartment</a:t>
            </a:r>
            <a:r>
              <a:rPr lang="de-CH" sz="1800" baseline="0">
                <a:solidFill>
                  <a:srgbClr val="1269B0"/>
                </a:solidFill>
                <a:latin typeface="Calibri"/>
                <a:cs typeface="Calibri"/>
              </a:rPr>
              <a:t> </a:t>
            </a:r>
            <a:r>
              <a:rPr lang="de-CH" sz="1800" baseline="0" err="1">
                <a:solidFill>
                  <a:srgbClr val="1269B0"/>
                </a:solidFill>
                <a:latin typeface="Calibri"/>
                <a:cs typeface="Calibri"/>
              </a:rPr>
              <a:t>expressing</a:t>
            </a:r>
            <a:r>
              <a:rPr lang="de-CH" sz="1800" baseline="0">
                <a:solidFill>
                  <a:srgbClr val="1269B0"/>
                </a:solidFill>
                <a:latin typeface="Calibri"/>
                <a:cs typeface="Calibri"/>
              </a:rPr>
              <a:t> </a:t>
            </a:r>
            <a:r>
              <a:rPr lang="de-CH" sz="1800" baseline="0" err="1">
                <a:solidFill>
                  <a:srgbClr val="1269B0"/>
                </a:solidFill>
                <a:latin typeface="Calibri"/>
                <a:cs typeface="Calibri"/>
              </a:rPr>
              <a:t>receptor</a:t>
            </a:r>
            <a:endParaRPr lang="en-US" sz="1800" baseline="0">
              <a:solidFill>
                <a:srgbClr val="1269B0"/>
              </a:solidFill>
              <a:latin typeface="Calibri"/>
              <a:cs typeface="Calibri"/>
            </a:endParaRPr>
          </a:p>
        </p:txBody>
      </p:sp>
      <p:sp>
        <p:nvSpPr>
          <p:cNvPr id="69639" name="Text Box 8"/>
          <p:cNvSpPr txBox="1">
            <a:spLocks noChangeArrowheads="1"/>
          </p:cNvSpPr>
          <p:nvPr/>
        </p:nvSpPr>
        <p:spPr bwMode="auto">
          <a:xfrm>
            <a:off x="6498577" y="4020245"/>
            <a:ext cx="23114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9pPr>
          </a:lstStyle>
          <a:p>
            <a:pPr algn="ctr"/>
            <a:r>
              <a:rPr lang="de-CH" sz="1800" baseline="0" err="1">
                <a:latin typeface="Calibri"/>
                <a:cs typeface="Calibri"/>
              </a:rPr>
              <a:t>Compartment</a:t>
            </a:r>
            <a:r>
              <a:rPr lang="de-CH" sz="1800" baseline="0">
                <a:latin typeface="Calibri"/>
                <a:cs typeface="Calibri"/>
              </a:rPr>
              <a:t> not </a:t>
            </a:r>
            <a:r>
              <a:rPr lang="de-CH" sz="1800" baseline="0" err="1">
                <a:latin typeface="Calibri"/>
                <a:cs typeface="Calibri"/>
              </a:rPr>
              <a:t>expressing</a:t>
            </a:r>
            <a:r>
              <a:rPr lang="de-CH" sz="1800" baseline="0">
                <a:latin typeface="Calibri"/>
                <a:cs typeface="Calibri"/>
              </a:rPr>
              <a:t> </a:t>
            </a:r>
            <a:r>
              <a:rPr lang="de-CH" sz="1800" baseline="0" err="1">
                <a:latin typeface="Calibri"/>
                <a:cs typeface="Calibri"/>
              </a:rPr>
              <a:t>receptor</a:t>
            </a:r>
            <a:endParaRPr lang="en-US" sz="1800" baseline="0">
              <a:latin typeface="Calibri"/>
              <a:cs typeface="Calibri"/>
            </a:endParaRPr>
          </a:p>
        </p:txBody>
      </p:sp>
      <p:sp>
        <p:nvSpPr>
          <p:cNvPr id="3" name="Left Arrow 2">
            <a:extLst>
              <a:ext uri="{FF2B5EF4-FFF2-40B4-BE49-F238E27FC236}">
                <a16:creationId xmlns:a16="http://schemas.microsoft.com/office/drawing/2014/main" id="{976676F9-AE3D-2C4A-99B8-53B40AD90924}"/>
              </a:ext>
            </a:extLst>
          </p:cNvPr>
          <p:cNvSpPr/>
          <p:nvPr/>
        </p:nvSpPr>
        <p:spPr>
          <a:xfrm>
            <a:off x="6282553" y="2507344"/>
            <a:ext cx="432048" cy="216024"/>
          </a:xfrm>
          <a:prstGeom prst="leftArrow">
            <a:avLst/>
          </a:prstGeom>
          <a:solidFill>
            <a:srgbClr val="1269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1269B0"/>
              </a:solidFill>
            </a:endParaRPr>
          </a:p>
        </p:txBody>
      </p:sp>
      <p:sp>
        <p:nvSpPr>
          <p:cNvPr id="9" name="Left Arrow 8">
            <a:extLst>
              <a:ext uri="{FF2B5EF4-FFF2-40B4-BE49-F238E27FC236}">
                <a16:creationId xmlns:a16="http://schemas.microsoft.com/office/drawing/2014/main" id="{DEAFF2CF-ACE0-DA4B-B4CA-FFF3346F73AC}"/>
              </a:ext>
            </a:extLst>
          </p:cNvPr>
          <p:cNvSpPr/>
          <p:nvPr/>
        </p:nvSpPr>
        <p:spPr>
          <a:xfrm>
            <a:off x="6282553" y="4235398"/>
            <a:ext cx="432048" cy="216024"/>
          </a:xfrm>
          <a:prstGeom prst="lef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1269B0"/>
              </a:solidFill>
            </a:endParaRPr>
          </a:p>
        </p:txBody>
      </p:sp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07D703B0-5268-954C-BF4A-586DDDDB72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6579" y="6418070"/>
            <a:ext cx="396836" cy="365125"/>
          </a:xfrm>
        </p:spPr>
        <p:txBody>
          <a:bodyPr/>
          <a:lstStyle/>
          <a:p>
            <a:fld id="{79594931-7310-8546-9CE2-0B8C244628BE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0805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Quantitative PET – cell energy metabolism</a:t>
            </a:r>
            <a:endParaRPr lang="en-US"/>
          </a:p>
        </p:txBody>
      </p:sp>
      <p:pic>
        <p:nvPicPr>
          <p:cNvPr id="74754" name="Picture 2"/>
          <p:cNvPicPr>
            <a:picLocks noGrp="1" noChangeAspect="1" noChangeArrowheads="1"/>
          </p:cNvPicPr>
          <p:nvPr>
            <p:ph idx="4294967295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952" y="1556792"/>
            <a:ext cx="7964488" cy="4764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CD2AA7-0D4C-C448-9A90-E6F5C36A28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6579" y="6418070"/>
            <a:ext cx="396836" cy="365125"/>
          </a:xfrm>
        </p:spPr>
        <p:txBody>
          <a:bodyPr/>
          <a:lstStyle/>
          <a:p>
            <a:fld id="{79594931-7310-8546-9CE2-0B8C244628BE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338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778" name="Group 3"/>
          <p:cNvGrpSpPr>
            <a:grpSpLocks/>
          </p:cNvGrpSpPr>
          <p:nvPr/>
        </p:nvGrpSpPr>
        <p:grpSpPr bwMode="auto">
          <a:xfrm>
            <a:off x="6347200" y="1988162"/>
            <a:ext cx="1490663" cy="1270001"/>
            <a:chOff x="4371" y="1407"/>
            <a:chExt cx="939" cy="800"/>
          </a:xfrm>
        </p:grpSpPr>
        <p:sp>
          <p:nvSpPr>
            <p:cNvPr id="75939" name="AutoShape 4"/>
            <p:cNvSpPr>
              <a:spLocks noChangeArrowheads="1"/>
            </p:cNvSpPr>
            <p:nvPr/>
          </p:nvSpPr>
          <p:spPr bwMode="auto">
            <a:xfrm>
              <a:off x="4524" y="1621"/>
              <a:ext cx="627" cy="258"/>
            </a:xfrm>
            <a:prstGeom prst="pentagon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 baseline="0">
                <a:latin typeface="Calibri"/>
                <a:cs typeface="Calibri"/>
              </a:endParaRPr>
            </a:p>
          </p:txBody>
        </p:sp>
        <p:sp>
          <p:nvSpPr>
            <p:cNvPr id="75940" name="Line 5"/>
            <p:cNvSpPr>
              <a:spLocks noChangeShapeType="1"/>
            </p:cNvSpPr>
            <p:nvPr/>
          </p:nvSpPr>
          <p:spPr bwMode="auto">
            <a:xfrm>
              <a:off x="5034" y="1799"/>
              <a:ext cx="0" cy="17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baseline="0">
                <a:latin typeface="Calibri"/>
                <a:cs typeface="Calibri"/>
              </a:endParaRPr>
            </a:p>
          </p:txBody>
        </p:sp>
        <p:sp>
          <p:nvSpPr>
            <p:cNvPr id="75941" name="Line 6"/>
            <p:cNvSpPr>
              <a:spLocks noChangeShapeType="1"/>
            </p:cNvSpPr>
            <p:nvPr/>
          </p:nvSpPr>
          <p:spPr bwMode="auto">
            <a:xfrm flipV="1">
              <a:off x="4838" y="1536"/>
              <a:ext cx="0" cy="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baseline="0">
                <a:latin typeface="Calibri"/>
                <a:cs typeface="Calibri"/>
              </a:endParaRPr>
            </a:p>
          </p:txBody>
        </p:sp>
        <p:sp>
          <p:nvSpPr>
            <p:cNvPr id="75942" name="Line 7"/>
            <p:cNvSpPr>
              <a:spLocks noChangeShapeType="1"/>
            </p:cNvSpPr>
            <p:nvPr/>
          </p:nvSpPr>
          <p:spPr bwMode="auto">
            <a:xfrm flipV="1">
              <a:off x="4641" y="1808"/>
              <a:ext cx="0" cy="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baseline="0">
                <a:latin typeface="Calibri"/>
                <a:cs typeface="Calibri"/>
              </a:endParaRPr>
            </a:p>
          </p:txBody>
        </p:sp>
        <p:sp>
          <p:nvSpPr>
            <p:cNvPr id="75943" name="Line 8"/>
            <p:cNvSpPr>
              <a:spLocks noChangeShapeType="1"/>
            </p:cNvSpPr>
            <p:nvPr/>
          </p:nvSpPr>
          <p:spPr bwMode="auto">
            <a:xfrm flipV="1">
              <a:off x="4525" y="1719"/>
              <a:ext cx="0" cy="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baseline="0">
                <a:latin typeface="Calibri"/>
                <a:cs typeface="Calibri"/>
              </a:endParaRPr>
            </a:p>
          </p:txBody>
        </p:sp>
        <p:sp>
          <p:nvSpPr>
            <p:cNvPr id="75944" name="Text Box 9"/>
            <p:cNvSpPr txBox="1">
              <a:spLocks noChangeArrowheads="1"/>
            </p:cNvSpPr>
            <p:nvPr/>
          </p:nvSpPr>
          <p:spPr bwMode="auto">
            <a:xfrm>
              <a:off x="4758" y="1407"/>
              <a:ext cx="481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9pPr>
            </a:lstStyle>
            <a:p>
              <a:r>
                <a:rPr lang="en-US" sz="1000" b="0" baseline="0">
                  <a:latin typeface="Calibri"/>
                  <a:cs typeface="Calibri"/>
                </a:rPr>
                <a:t>CH2OPO32</a:t>
              </a:r>
            </a:p>
            <a:p>
              <a:endParaRPr lang="en-US" sz="1000" b="0" baseline="0">
                <a:latin typeface="Calibri"/>
                <a:cs typeface="Calibri"/>
              </a:endParaRPr>
            </a:p>
          </p:txBody>
        </p:sp>
        <p:sp>
          <p:nvSpPr>
            <p:cNvPr id="75945" name="Text Box 10"/>
            <p:cNvSpPr txBox="1">
              <a:spLocks noChangeArrowheads="1"/>
            </p:cNvSpPr>
            <p:nvPr/>
          </p:nvSpPr>
          <p:spPr bwMode="auto">
            <a:xfrm>
              <a:off x="4956" y="1955"/>
              <a:ext cx="354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9pPr>
            </a:lstStyle>
            <a:p>
              <a:r>
                <a:rPr lang="en-US" sz="1000" b="0" baseline="0">
                  <a:latin typeface="Calibri"/>
                  <a:cs typeface="Calibri"/>
                </a:rPr>
                <a:t>CH2OH</a:t>
              </a:r>
            </a:p>
            <a:p>
              <a:endParaRPr lang="en-US" sz="1000" b="0" baseline="0">
                <a:latin typeface="Calibri"/>
                <a:cs typeface="Calibri"/>
              </a:endParaRPr>
            </a:p>
          </p:txBody>
        </p:sp>
        <p:sp>
          <p:nvSpPr>
            <p:cNvPr id="75946" name="Text Box 11"/>
            <p:cNvSpPr txBox="1">
              <a:spLocks noChangeArrowheads="1"/>
            </p:cNvSpPr>
            <p:nvPr/>
          </p:nvSpPr>
          <p:spPr bwMode="auto">
            <a:xfrm>
              <a:off x="4564" y="1676"/>
              <a:ext cx="221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9pPr>
            </a:lstStyle>
            <a:p>
              <a:r>
                <a:rPr lang="en-US" sz="1000" b="0" baseline="0">
                  <a:latin typeface="Calibri"/>
                  <a:cs typeface="Calibri"/>
                </a:rPr>
                <a:t>OH</a:t>
              </a:r>
            </a:p>
            <a:p>
              <a:endParaRPr lang="en-US" sz="1000" b="0" baseline="0">
                <a:latin typeface="Calibri"/>
                <a:cs typeface="Calibri"/>
              </a:endParaRPr>
            </a:p>
          </p:txBody>
        </p:sp>
        <p:sp>
          <p:nvSpPr>
            <p:cNvPr id="75947" name="Text Box 12"/>
            <p:cNvSpPr txBox="1">
              <a:spLocks noChangeArrowheads="1"/>
            </p:cNvSpPr>
            <p:nvPr/>
          </p:nvSpPr>
          <p:spPr bwMode="auto">
            <a:xfrm>
              <a:off x="4371" y="1793"/>
              <a:ext cx="220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9pPr>
            </a:lstStyle>
            <a:p>
              <a:r>
                <a:rPr lang="en-US" sz="1000" b="0" baseline="0">
                  <a:latin typeface="Calibri"/>
                  <a:cs typeface="Calibri"/>
                </a:rPr>
                <a:t>HO</a:t>
              </a:r>
            </a:p>
            <a:p>
              <a:endParaRPr lang="en-US" sz="1000" b="0" baseline="0">
                <a:latin typeface="Calibri"/>
                <a:cs typeface="Calibri"/>
              </a:endParaRPr>
            </a:p>
          </p:txBody>
        </p:sp>
        <p:sp>
          <p:nvSpPr>
            <p:cNvPr id="75948" name="Text Box 13"/>
            <p:cNvSpPr txBox="1">
              <a:spLocks noChangeArrowheads="1"/>
            </p:cNvSpPr>
            <p:nvPr/>
          </p:nvSpPr>
          <p:spPr bwMode="auto">
            <a:xfrm>
              <a:off x="4887" y="1677"/>
              <a:ext cx="352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9pPr>
            </a:lstStyle>
            <a:p>
              <a:r>
                <a:rPr lang="en-US" sz="1000" b="0" baseline="0">
                  <a:latin typeface="Calibri"/>
                  <a:cs typeface="Calibri"/>
                </a:rPr>
                <a:t>HO</a:t>
              </a:r>
            </a:p>
            <a:p>
              <a:endParaRPr lang="en-US" sz="1000" b="0" baseline="0">
                <a:latin typeface="Calibri"/>
                <a:cs typeface="Calibri"/>
              </a:endParaRPr>
            </a:p>
          </p:txBody>
        </p:sp>
        <p:sp>
          <p:nvSpPr>
            <p:cNvPr id="75949" name="Rectangle 14"/>
            <p:cNvSpPr>
              <a:spLocks noChangeArrowheads="1"/>
            </p:cNvSpPr>
            <p:nvPr/>
          </p:nvSpPr>
          <p:spPr bwMode="auto">
            <a:xfrm>
              <a:off x="5129" y="1648"/>
              <a:ext cx="117" cy="1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baseline="0">
                <a:latin typeface="Calibri"/>
                <a:cs typeface="Calibri"/>
              </a:endParaRPr>
            </a:p>
          </p:txBody>
        </p:sp>
        <p:sp>
          <p:nvSpPr>
            <p:cNvPr id="75950" name="Text Box 15"/>
            <p:cNvSpPr txBox="1">
              <a:spLocks noChangeArrowheads="1"/>
            </p:cNvSpPr>
            <p:nvPr/>
          </p:nvSpPr>
          <p:spPr bwMode="auto">
            <a:xfrm>
              <a:off x="5075" y="1659"/>
              <a:ext cx="175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9pPr>
            </a:lstStyle>
            <a:p>
              <a:r>
                <a:rPr lang="en-US" sz="1000" b="0" baseline="0">
                  <a:latin typeface="Calibri"/>
                  <a:cs typeface="Calibri"/>
                </a:rPr>
                <a:t>O</a:t>
              </a:r>
            </a:p>
            <a:p>
              <a:endParaRPr lang="en-US" sz="1000" b="0" baseline="0">
                <a:latin typeface="Calibri"/>
                <a:cs typeface="Calibri"/>
              </a:endParaRPr>
            </a:p>
          </p:txBody>
        </p:sp>
        <p:sp>
          <p:nvSpPr>
            <p:cNvPr id="75951" name="Rectangle 16"/>
            <p:cNvSpPr>
              <a:spLocks noChangeArrowheads="1"/>
            </p:cNvSpPr>
            <p:nvPr/>
          </p:nvSpPr>
          <p:spPr bwMode="auto">
            <a:xfrm>
              <a:off x="4922" y="2017"/>
              <a:ext cx="157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000" b="0" baseline="0">
                  <a:latin typeface="Calibri"/>
                  <a:cs typeface="Calibri"/>
                </a:rPr>
                <a:t>1</a:t>
              </a:r>
            </a:p>
          </p:txBody>
        </p:sp>
        <p:sp>
          <p:nvSpPr>
            <p:cNvPr id="75952" name="Rectangle 17"/>
            <p:cNvSpPr>
              <a:spLocks noChangeArrowheads="1"/>
            </p:cNvSpPr>
            <p:nvPr/>
          </p:nvSpPr>
          <p:spPr bwMode="auto">
            <a:xfrm>
              <a:off x="4998" y="1814"/>
              <a:ext cx="157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000" b="0" baseline="0">
                  <a:latin typeface="Calibri"/>
                  <a:cs typeface="Calibri"/>
                </a:rPr>
                <a:t>2</a:t>
              </a:r>
            </a:p>
          </p:txBody>
        </p:sp>
        <p:sp>
          <p:nvSpPr>
            <p:cNvPr id="75953" name="Rectangle 18"/>
            <p:cNvSpPr>
              <a:spLocks noChangeArrowheads="1"/>
            </p:cNvSpPr>
            <p:nvPr/>
          </p:nvSpPr>
          <p:spPr bwMode="auto">
            <a:xfrm>
              <a:off x="4585" y="1888"/>
              <a:ext cx="157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000" b="0" baseline="0">
                  <a:latin typeface="Calibri"/>
                  <a:cs typeface="Calibri"/>
                </a:rPr>
                <a:t>3</a:t>
              </a:r>
            </a:p>
          </p:txBody>
        </p:sp>
        <p:sp>
          <p:nvSpPr>
            <p:cNvPr id="75954" name="Rectangle 19"/>
            <p:cNvSpPr>
              <a:spLocks noChangeArrowheads="1"/>
            </p:cNvSpPr>
            <p:nvPr/>
          </p:nvSpPr>
          <p:spPr bwMode="auto">
            <a:xfrm>
              <a:off x="4417" y="1645"/>
              <a:ext cx="157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000" b="0" baseline="0">
                  <a:latin typeface="Calibri"/>
                  <a:cs typeface="Calibri"/>
                </a:rPr>
                <a:t>4</a:t>
              </a:r>
            </a:p>
          </p:txBody>
        </p:sp>
        <p:sp>
          <p:nvSpPr>
            <p:cNvPr id="75955" name="Rectangle 20"/>
            <p:cNvSpPr>
              <a:spLocks noChangeArrowheads="1"/>
            </p:cNvSpPr>
            <p:nvPr/>
          </p:nvSpPr>
          <p:spPr bwMode="auto">
            <a:xfrm>
              <a:off x="4772" y="1635"/>
              <a:ext cx="157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000" b="0" baseline="0">
                  <a:latin typeface="Calibri"/>
                  <a:cs typeface="Calibri"/>
                </a:rPr>
                <a:t>5</a:t>
              </a:r>
            </a:p>
          </p:txBody>
        </p:sp>
        <p:sp>
          <p:nvSpPr>
            <p:cNvPr id="75956" name="Rectangle 21"/>
            <p:cNvSpPr>
              <a:spLocks noChangeArrowheads="1"/>
            </p:cNvSpPr>
            <p:nvPr/>
          </p:nvSpPr>
          <p:spPr bwMode="auto">
            <a:xfrm>
              <a:off x="4702" y="1427"/>
              <a:ext cx="157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000" b="0" baseline="0">
                  <a:latin typeface="Calibri"/>
                  <a:cs typeface="Calibri"/>
                </a:rPr>
                <a:t>6</a:t>
              </a:r>
            </a:p>
          </p:txBody>
        </p:sp>
      </p:grpSp>
      <p:grpSp>
        <p:nvGrpSpPr>
          <p:cNvPr id="75781" name="Group 66"/>
          <p:cNvGrpSpPr>
            <a:grpSpLocks/>
          </p:cNvGrpSpPr>
          <p:nvPr/>
        </p:nvGrpSpPr>
        <p:grpSpPr bwMode="auto">
          <a:xfrm>
            <a:off x="617910" y="2181835"/>
            <a:ext cx="2066925" cy="882650"/>
            <a:chOff x="522" y="1537"/>
            <a:chExt cx="1302" cy="556"/>
          </a:xfrm>
        </p:grpSpPr>
        <p:grpSp>
          <p:nvGrpSpPr>
            <p:cNvPr id="75876" name="Group 67"/>
            <p:cNvGrpSpPr>
              <a:grpSpLocks/>
            </p:cNvGrpSpPr>
            <p:nvPr/>
          </p:nvGrpSpPr>
          <p:grpSpPr bwMode="auto">
            <a:xfrm>
              <a:off x="857" y="1729"/>
              <a:ext cx="634" cy="227"/>
              <a:chOff x="2304" y="3552"/>
              <a:chExt cx="792" cy="312"/>
            </a:xfrm>
          </p:grpSpPr>
          <p:sp>
            <p:nvSpPr>
              <p:cNvPr id="75895" name="Freeform 68"/>
              <p:cNvSpPr>
                <a:spLocks/>
              </p:cNvSpPr>
              <p:nvPr/>
            </p:nvSpPr>
            <p:spPr bwMode="auto">
              <a:xfrm>
                <a:off x="2304" y="3552"/>
                <a:ext cx="786" cy="312"/>
              </a:xfrm>
              <a:custGeom>
                <a:avLst/>
                <a:gdLst>
                  <a:gd name="T0" fmla="*/ 0 w 786"/>
                  <a:gd name="T1" fmla="*/ 0 h 312"/>
                  <a:gd name="T2" fmla="*/ 198 w 786"/>
                  <a:gd name="T3" fmla="*/ 294 h 312"/>
                  <a:gd name="T4" fmla="*/ 534 w 786"/>
                  <a:gd name="T5" fmla="*/ 168 h 312"/>
                  <a:gd name="T6" fmla="*/ 786 w 786"/>
                  <a:gd name="T7" fmla="*/ 312 h 31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786"/>
                  <a:gd name="T13" fmla="*/ 0 h 312"/>
                  <a:gd name="T14" fmla="*/ 786 w 786"/>
                  <a:gd name="T15" fmla="*/ 312 h 31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786" h="312">
                    <a:moveTo>
                      <a:pt x="0" y="0"/>
                    </a:moveTo>
                    <a:lnTo>
                      <a:pt x="198" y="294"/>
                    </a:lnTo>
                    <a:lnTo>
                      <a:pt x="534" y="168"/>
                    </a:lnTo>
                    <a:lnTo>
                      <a:pt x="786" y="312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baseline="0">
                  <a:latin typeface="Calibri"/>
                  <a:cs typeface="Calibri"/>
                </a:endParaRPr>
              </a:p>
            </p:txBody>
          </p:sp>
          <p:sp>
            <p:nvSpPr>
              <p:cNvPr id="75896" name="Freeform 69"/>
              <p:cNvSpPr>
                <a:spLocks/>
              </p:cNvSpPr>
              <p:nvPr/>
            </p:nvSpPr>
            <p:spPr bwMode="auto">
              <a:xfrm rot="10800000">
                <a:off x="2310" y="3552"/>
                <a:ext cx="786" cy="312"/>
              </a:xfrm>
              <a:custGeom>
                <a:avLst/>
                <a:gdLst>
                  <a:gd name="T0" fmla="*/ 0 w 786"/>
                  <a:gd name="T1" fmla="*/ 0 h 312"/>
                  <a:gd name="T2" fmla="*/ 198 w 786"/>
                  <a:gd name="T3" fmla="*/ 294 h 312"/>
                  <a:gd name="T4" fmla="*/ 534 w 786"/>
                  <a:gd name="T5" fmla="*/ 168 h 312"/>
                  <a:gd name="T6" fmla="*/ 786 w 786"/>
                  <a:gd name="T7" fmla="*/ 312 h 31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786"/>
                  <a:gd name="T13" fmla="*/ 0 h 312"/>
                  <a:gd name="T14" fmla="*/ 786 w 786"/>
                  <a:gd name="T15" fmla="*/ 312 h 31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786" h="312">
                    <a:moveTo>
                      <a:pt x="0" y="0"/>
                    </a:moveTo>
                    <a:lnTo>
                      <a:pt x="198" y="294"/>
                    </a:lnTo>
                    <a:lnTo>
                      <a:pt x="534" y="168"/>
                    </a:lnTo>
                    <a:lnTo>
                      <a:pt x="786" y="312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baseline="0">
                  <a:latin typeface="Calibri"/>
                  <a:cs typeface="Calibri"/>
                </a:endParaRPr>
              </a:p>
            </p:txBody>
          </p:sp>
        </p:grpSp>
        <p:sp>
          <p:nvSpPr>
            <p:cNvPr id="75877" name="Line 70"/>
            <p:cNvSpPr>
              <a:spLocks noChangeShapeType="1"/>
            </p:cNvSpPr>
            <p:nvPr/>
          </p:nvSpPr>
          <p:spPr bwMode="auto">
            <a:xfrm flipH="1" flipV="1">
              <a:off x="986" y="1720"/>
              <a:ext cx="82" cy="1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baseline="0">
                <a:latin typeface="Calibri"/>
                <a:cs typeface="Calibri"/>
              </a:endParaRPr>
            </a:p>
          </p:txBody>
        </p:sp>
        <p:sp>
          <p:nvSpPr>
            <p:cNvPr id="75878" name="Line 71"/>
            <p:cNvSpPr>
              <a:spLocks noChangeShapeType="1"/>
            </p:cNvSpPr>
            <p:nvPr/>
          </p:nvSpPr>
          <p:spPr bwMode="auto">
            <a:xfrm flipH="1" flipV="1">
              <a:off x="1284" y="1851"/>
              <a:ext cx="101" cy="13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baseline="0">
                <a:latin typeface="Calibri"/>
                <a:cs typeface="Calibri"/>
              </a:endParaRPr>
            </a:p>
          </p:txBody>
        </p:sp>
        <p:sp>
          <p:nvSpPr>
            <p:cNvPr id="75879" name="Line 72"/>
            <p:cNvSpPr>
              <a:spLocks noChangeShapeType="1"/>
            </p:cNvSpPr>
            <p:nvPr/>
          </p:nvSpPr>
          <p:spPr bwMode="auto">
            <a:xfrm flipV="1">
              <a:off x="1486" y="1912"/>
              <a:ext cx="154" cy="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baseline="0">
                <a:latin typeface="Calibri"/>
                <a:cs typeface="Calibri"/>
              </a:endParaRPr>
            </a:p>
          </p:txBody>
        </p:sp>
        <p:sp>
          <p:nvSpPr>
            <p:cNvPr id="75880" name="Line 73"/>
            <p:cNvSpPr>
              <a:spLocks noChangeShapeType="1"/>
            </p:cNvSpPr>
            <p:nvPr/>
          </p:nvSpPr>
          <p:spPr bwMode="auto">
            <a:xfrm flipV="1">
              <a:off x="708" y="1724"/>
              <a:ext cx="149" cy="5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baseline="0">
                <a:latin typeface="Calibri"/>
                <a:cs typeface="Calibri"/>
              </a:endParaRPr>
            </a:p>
          </p:txBody>
        </p:sp>
        <p:sp>
          <p:nvSpPr>
            <p:cNvPr id="75881" name="Line 74"/>
            <p:cNvSpPr>
              <a:spLocks noChangeShapeType="1"/>
            </p:cNvSpPr>
            <p:nvPr/>
          </p:nvSpPr>
          <p:spPr bwMode="auto">
            <a:xfrm flipH="1" flipV="1">
              <a:off x="890" y="1882"/>
              <a:ext cx="125" cy="6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baseline="0">
                <a:latin typeface="Calibri"/>
                <a:cs typeface="Calibri"/>
              </a:endParaRPr>
            </a:p>
          </p:txBody>
        </p:sp>
        <p:sp>
          <p:nvSpPr>
            <p:cNvPr id="75882" name="Text Box 75"/>
            <p:cNvSpPr txBox="1">
              <a:spLocks noChangeArrowheads="1"/>
            </p:cNvSpPr>
            <p:nvPr/>
          </p:nvSpPr>
          <p:spPr bwMode="auto">
            <a:xfrm>
              <a:off x="522" y="1734"/>
              <a:ext cx="220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9pPr>
            </a:lstStyle>
            <a:p>
              <a:r>
                <a:rPr lang="en-US" sz="1000" b="0" baseline="0">
                  <a:latin typeface="Calibri"/>
                  <a:cs typeface="Calibri"/>
                </a:rPr>
                <a:t>HO</a:t>
              </a:r>
            </a:p>
          </p:txBody>
        </p:sp>
        <p:sp>
          <p:nvSpPr>
            <p:cNvPr id="75883" name="Text Box 76"/>
            <p:cNvSpPr txBox="1">
              <a:spLocks noChangeArrowheads="1"/>
            </p:cNvSpPr>
            <p:nvPr/>
          </p:nvSpPr>
          <p:spPr bwMode="auto">
            <a:xfrm>
              <a:off x="700" y="1839"/>
              <a:ext cx="220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9pPr>
            </a:lstStyle>
            <a:p>
              <a:r>
                <a:rPr lang="en-US" sz="1000" b="0" baseline="0">
                  <a:latin typeface="Calibri"/>
                  <a:cs typeface="Calibri"/>
                </a:rPr>
                <a:t>HO</a:t>
              </a:r>
            </a:p>
          </p:txBody>
        </p:sp>
        <p:sp>
          <p:nvSpPr>
            <p:cNvPr id="75884" name="Text Box 77"/>
            <p:cNvSpPr txBox="1">
              <a:spLocks noChangeArrowheads="1"/>
            </p:cNvSpPr>
            <p:nvPr/>
          </p:nvSpPr>
          <p:spPr bwMode="auto">
            <a:xfrm>
              <a:off x="1336" y="1934"/>
              <a:ext cx="221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9pPr>
            </a:lstStyle>
            <a:p>
              <a:r>
                <a:rPr lang="en-US" sz="1000" b="0" baseline="0">
                  <a:latin typeface="Calibri"/>
                  <a:cs typeface="Calibri"/>
                </a:rPr>
                <a:t>OH</a:t>
              </a:r>
            </a:p>
          </p:txBody>
        </p:sp>
        <p:sp>
          <p:nvSpPr>
            <p:cNvPr id="75885" name="Text Box 78"/>
            <p:cNvSpPr txBox="1">
              <a:spLocks noChangeArrowheads="1"/>
            </p:cNvSpPr>
            <p:nvPr/>
          </p:nvSpPr>
          <p:spPr bwMode="auto">
            <a:xfrm>
              <a:off x="1603" y="1835"/>
              <a:ext cx="221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9pPr>
            </a:lstStyle>
            <a:p>
              <a:r>
                <a:rPr lang="en-US" sz="1000" b="0" baseline="0">
                  <a:latin typeface="Calibri"/>
                  <a:cs typeface="Calibri"/>
                </a:rPr>
                <a:t>OH</a:t>
              </a:r>
            </a:p>
          </p:txBody>
        </p:sp>
        <p:sp>
          <p:nvSpPr>
            <p:cNvPr id="75886" name="Text Box 79"/>
            <p:cNvSpPr txBox="1">
              <a:spLocks noChangeArrowheads="1"/>
            </p:cNvSpPr>
            <p:nvPr/>
          </p:nvSpPr>
          <p:spPr bwMode="auto">
            <a:xfrm>
              <a:off x="875" y="1580"/>
              <a:ext cx="354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9pPr>
            </a:lstStyle>
            <a:p>
              <a:r>
                <a:rPr lang="en-US" sz="1000" b="0" baseline="0">
                  <a:latin typeface="Calibri"/>
                  <a:cs typeface="Calibri"/>
                </a:rPr>
                <a:t>CH2OH</a:t>
              </a:r>
            </a:p>
            <a:p>
              <a:endParaRPr lang="en-US" sz="1000" b="0" baseline="0">
                <a:latin typeface="Calibri"/>
                <a:cs typeface="Calibri"/>
              </a:endParaRPr>
            </a:p>
          </p:txBody>
        </p:sp>
        <p:sp>
          <p:nvSpPr>
            <p:cNvPr id="75887" name="Rectangle 80"/>
            <p:cNvSpPr>
              <a:spLocks noChangeArrowheads="1"/>
            </p:cNvSpPr>
            <p:nvPr/>
          </p:nvSpPr>
          <p:spPr bwMode="auto">
            <a:xfrm>
              <a:off x="1284" y="1731"/>
              <a:ext cx="104" cy="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baseline="0">
                <a:latin typeface="Calibri"/>
                <a:cs typeface="Calibri"/>
              </a:endParaRPr>
            </a:p>
          </p:txBody>
        </p:sp>
        <p:sp>
          <p:nvSpPr>
            <p:cNvPr id="75888" name="Text Box 81"/>
            <p:cNvSpPr txBox="1">
              <a:spLocks noChangeArrowheads="1"/>
            </p:cNvSpPr>
            <p:nvPr/>
          </p:nvSpPr>
          <p:spPr bwMode="auto">
            <a:xfrm>
              <a:off x="1252" y="1682"/>
              <a:ext cx="175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9pPr>
            </a:lstStyle>
            <a:p>
              <a:r>
                <a:rPr lang="en-US" sz="1000" b="0" baseline="0">
                  <a:latin typeface="Calibri"/>
                  <a:cs typeface="Calibri"/>
                </a:rPr>
                <a:t>O</a:t>
              </a:r>
            </a:p>
          </p:txBody>
        </p:sp>
        <p:sp>
          <p:nvSpPr>
            <p:cNvPr id="75889" name="Text Box 82"/>
            <p:cNvSpPr txBox="1">
              <a:spLocks noChangeArrowheads="1"/>
            </p:cNvSpPr>
            <p:nvPr/>
          </p:nvSpPr>
          <p:spPr bwMode="auto">
            <a:xfrm>
              <a:off x="1428" y="1816"/>
              <a:ext cx="157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9pPr>
            </a:lstStyle>
            <a:p>
              <a:r>
                <a:rPr lang="en-US" sz="1000" b="0" baseline="0">
                  <a:latin typeface="Calibri"/>
                  <a:cs typeface="Calibri"/>
                </a:rPr>
                <a:t>1</a:t>
              </a:r>
            </a:p>
          </p:txBody>
        </p:sp>
        <p:sp>
          <p:nvSpPr>
            <p:cNvPr id="75890" name="Text Box 83"/>
            <p:cNvSpPr txBox="1">
              <a:spLocks noChangeArrowheads="1"/>
            </p:cNvSpPr>
            <p:nvPr/>
          </p:nvSpPr>
          <p:spPr bwMode="auto">
            <a:xfrm>
              <a:off x="1209" y="1848"/>
              <a:ext cx="157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9pPr>
            </a:lstStyle>
            <a:p>
              <a:r>
                <a:rPr lang="en-US" sz="1000" b="0" baseline="0">
                  <a:latin typeface="Calibri"/>
                  <a:cs typeface="Calibri"/>
                </a:rPr>
                <a:t>2</a:t>
              </a:r>
            </a:p>
          </p:txBody>
        </p:sp>
        <p:sp>
          <p:nvSpPr>
            <p:cNvPr id="75891" name="Text Box 84"/>
            <p:cNvSpPr txBox="1">
              <a:spLocks noChangeArrowheads="1"/>
            </p:cNvSpPr>
            <p:nvPr/>
          </p:nvSpPr>
          <p:spPr bwMode="auto">
            <a:xfrm>
              <a:off x="954" y="1938"/>
              <a:ext cx="157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9pPr>
            </a:lstStyle>
            <a:p>
              <a:r>
                <a:rPr lang="en-US" sz="1000" b="0" baseline="0">
                  <a:latin typeface="Calibri"/>
                  <a:cs typeface="Calibri"/>
                </a:rPr>
                <a:t>3</a:t>
              </a:r>
            </a:p>
          </p:txBody>
        </p:sp>
        <p:sp>
          <p:nvSpPr>
            <p:cNvPr id="75892" name="Text Box 85"/>
            <p:cNvSpPr txBox="1">
              <a:spLocks noChangeArrowheads="1"/>
            </p:cNvSpPr>
            <p:nvPr/>
          </p:nvSpPr>
          <p:spPr bwMode="auto">
            <a:xfrm>
              <a:off x="774" y="1602"/>
              <a:ext cx="157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9pPr>
            </a:lstStyle>
            <a:p>
              <a:r>
                <a:rPr lang="en-US" sz="1000" b="0" baseline="0">
                  <a:latin typeface="Calibri"/>
                  <a:cs typeface="Calibri"/>
                </a:rPr>
                <a:t>4</a:t>
              </a:r>
            </a:p>
          </p:txBody>
        </p:sp>
        <p:sp>
          <p:nvSpPr>
            <p:cNvPr id="75893" name="Text Box 86"/>
            <p:cNvSpPr txBox="1">
              <a:spLocks noChangeArrowheads="1"/>
            </p:cNvSpPr>
            <p:nvPr/>
          </p:nvSpPr>
          <p:spPr bwMode="auto">
            <a:xfrm>
              <a:off x="1009" y="1703"/>
              <a:ext cx="157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9pPr>
            </a:lstStyle>
            <a:p>
              <a:r>
                <a:rPr lang="en-US" sz="1000" b="0" baseline="0">
                  <a:latin typeface="Calibri"/>
                  <a:cs typeface="Calibri"/>
                </a:rPr>
                <a:t>5</a:t>
              </a:r>
            </a:p>
          </p:txBody>
        </p:sp>
        <p:sp>
          <p:nvSpPr>
            <p:cNvPr id="75894" name="Text Box 87"/>
            <p:cNvSpPr txBox="1">
              <a:spLocks noChangeArrowheads="1"/>
            </p:cNvSpPr>
            <p:nvPr/>
          </p:nvSpPr>
          <p:spPr bwMode="auto">
            <a:xfrm>
              <a:off x="841" y="1537"/>
              <a:ext cx="157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9pPr>
            </a:lstStyle>
            <a:p>
              <a:r>
                <a:rPr lang="en-US" sz="1000" b="0" baseline="0">
                  <a:latin typeface="Calibri"/>
                  <a:cs typeface="Calibri"/>
                </a:rPr>
                <a:t>6</a:t>
              </a:r>
            </a:p>
          </p:txBody>
        </p:sp>
      </p:grpSp>
      <p:grpSp>
        <p:nvGrpSpPr>
          <p:cNvPr id="75782" name="Group 88"/>
          <p:cNvGrpSpPr>
            <a:grpSpLocks/>
          </p:cNvGrpSpPr>
          <p:nvPr/>
        </p:nvGrpSpPr>
        <p:grpSpPr bwMode="auto">
          <a:xfrm>
            <a:off x="3529384" y="2207235"/>
            <a:ext cx="2038350" cy="882650"/>
            <a:chOff x="2290" y="1553"/>
            <a:chExt cx="1284" cy="556"/>
          </a:xfrm>
        </p:grpSpPr>
        <p:sp>
          <p:nvSpPr>
            <p:cNvPr id="75854" name="Text Box 89"/>
            <p:cNvSpPr txBox="1">
              <a:spLocks noChangeArrowheads="1"/>
            </p:cNvSpPr>
            <p:nvPr/>
          </p:nvSpPr>
          <p:spPr bwMode="auto">
            <a:xfrm>
              <a:off x="2290" y="1750"/>
              <a:ext cx="220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9pPr>
            </a:lstStyle>
            <a:p>
              <a:r>
                <a:rPr lang="en-US" sz="1000" b="0" baseline="0">
                  <a:latin typeface="Calibri"/>
                  <a:cs typeface="Calibri"/>
                </a:rPr>
                <a:t>HO</a:t>
              </a:r>
            </a:p>
          </p:txBody>
        </p:sp>
        <p:grpSp>
          <p:nvGrpSpPr>
            <p:cNvPr id="75855" name="Group 90"/>
            <p:cNvGrpSpPr>
              <a:grpSpLocks/>
            </p:cNvGrpSpPr>
            <p:nvPr/>
          </p:nvGrpSpPr>
          <p:grpSpPr bwMode="auto">
            <a:xfrm>
              <a:off x="2450" y="1553"/>
              <a:ext cx="1124" cy="556"/>
              <a:chOff x="2252" y="1553"/>
              <a:chExt cx="1124" cy="556"/>
            </a:xfrm>
          </p:grpSpPr>
          <p:grpSp>
            <p:nvGrpSpPr>
              <p:cNvPr id="75856" name="Group 91"/>
              <p:cNvGrpSpPr>
                <a:grpSpLocks/>
              </p:cNvGrpSpPr>
              <p:nvPr/>
            </p:nvGrpSpPr>
            <p:grpSpPr bwMode="auto">
              <a:xfrm>
                <a:off x="2409" y="1745"/>
                <a:ext cx="634" cy="227"/>
                <a:chOff x="2304" y="3552"/>
                <a:chExt cx="792" cy="312"/>
              </a:xfrm>
            </p:grpSpPr>
            <p:sp>
              <p:nvSpPr>
                <p:cNvPr id="75874" name="Freeform 92"/>
                <p:cNvSpPr>
                  <a:spLocks/>
                </p:cNvSpPr>
                <p:nvPr/>
              </p:nvSpPr>
              <p:spPr bwMode="auto">
                <a:xfrm>
                  <a:off x="2304" y="3552"/>
                  <a:ext cx="786" cy="312"/>
                </a:xfrm>
                <a:custGeom>
                  <a:avLst/>
                  <a:gdLst>
                    <a:gd name="T0" fmla="*/ 0 w 786"/>
                    <a:gd name="T1" fmla="*/ 0 h 312"/>
                    <a:gd name="T2" fmla="*/ 198 w 786"/>
                    <a:gd name="T3" fmla="*/ 294 h 312"/>
                    <a:gd name="T4" fmla="*/ 534 w 786"/>
                    <a:gd name="T5" fmla="*/ 168 h 312"/>
                    <a:gd name="T6" fmla="*/ 786 w 786"/>
                    <a:gd name="T7" fmla="*/ 312 h 31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786"/>
                    <a:gd name="T13" fmla="*/ 0 h 312"/>
                    <a:gd name="T14" fmla="*/ 786 w 786"/>
                    <a:gd name="T15" fmla="*/ 312 h 31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786" h="312">
                      <a:moveTo>
                        <a:pt x="0" y="0"/>
                      </a:moveTo>
                      <a:lnTo>
                        <a:pt x="198" y="294"/>
                      </a:lnTo>
                      <a:lnTo>
                        <a:pt x="534" y="168"/>
                      </a:lnTo>
                      <a:lnTo>
                        <a:pt x="786" y="312"/>
                      </a:ln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aseline="0">
                    <a:latin typeface="Calibri"/>
                    <a:cs typeface="Calibri"/>
                  </a:endParaRPr>
                </a:p>
              </p:txBody>
            </p:sp>
            <p:sp>
              <p:nvSpPr>
                <p:cNvPr id="75875" name="Freeform 93"/>
                <p:cNvSpPr>
                  <a:spLocks/>
                </p:cNvSpPr>
                <p:nvPr/>
              </p:nvSpPr>
              <p:spPr bwMode="auto">
                <a:xfrm rot="10800000">
                  <a:off x="2310" y="3552"/>
                  <a:ext cx="786" cy="312"/>
                </a:xfrm>
                <a:custGeom>
                  <a:avLst/>
                  <a:gdLst>
                    <a:gd name="T0" fmla="*/ 0 w 786"/>
                    <a:gd name="T1" fmla="*/ 0 h 312"/>
                    <a:gd name="T2" fmla="*/ 198 w 786"/>
                    <a:gd name="T3" fmla="*/ 294 h 312"/>
                    <a:gd name="T4" fmla="*/ 534 w 786"/>
                    <a:gd name="T5" fmla="*/ 168 h 312"/>
                    <a:gd name="T6" fmla="*/ 786 w 786"/>
                    <a:gd name="T7" fmla="*/ 312 h 31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786"/>
                    <a:gd name="T13" fmla="*/ 0 h 312"/>
                    <a:gd name="T14" fmla="*/ 786 w 786"/>
                    <a:gd name="T15" fmla="*/ 312 h 31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786" h="312">
                      <a:moveTo>
                        <a:pt x="0" y="0"/>
                      </a:moveTo>
                      <a:lnTo>
                        <a:pt x="198" y="294"/>
                      </a:lnTo>
                      <a:lnTo>
                        <a:pt x="534" y="168"/>
                      </a:lnTo>
                      <a:lnTo>
                        <a:pt x="786" y="312"/>
                      </a:ln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aseline="0">
                    <a:latin typeface="Calibri"/>
                    <a:cs typeface="Calibri"/>
                  </a:endParaRPr>
                </a:p>
              </p:txBody>
            </p:sp>
          </p:grpSp>
          <p:sp>
            <p:nvSpPr>
              <p:cNvPr id="75857" name="Line 94"/>
              <p:cNvSpPr>
                <a:spLocks noChangeShapeType="1"/>
              </p:cNvSpPr>
              <p:nvPr/>
            </p:nvSpPr>
            <p:spPr bwMode="auto">
              <a:xfrm flipH="1" flipV="1">
                <a:off x="2538" y="1736"/>
                <a:ext cx="82" cy="11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baseline="0">
                  <a:latin typeface="Calibri"/>
                  <a:cs typeface="Calibri"/>
                </a:endParaRPr>
              </a:p>
            </p:txBody>
          </p:sp>
          <p:sp>
            <p:nvSpPr>
              <p:cNvPr id="75858" name="Line 95"/>
              <p:cNvSpPr>
                <a:spLocks noChangeShapeType="1"/>
              </p:cNvSpPr>
              <p:nvPr/>
            </p:nvSpPr>
            <p:spPr bwMode="auto">
              <a:xfrm flipH="1" flipV="1">
                <a:off x="2836" y="1867"/>
                <a:ext cx="101" cy="13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baseline="0">
                  <a:latin typeface="Calibri"/>
                  <a:cs typeface="Calibri"/>
                </a:endParaRPr>
              </a:p>
            </p:txBody>
          </p:sp>
          <p:sp>
            <p:nvSpPr>
              <p:cNvPr id="75859" name="Line 96"/>
              <p:cNvSpPr>
                <a:spLocks noChangeShapeType="1"/>
              </p:cNvSpPr>
              <p:nvPr/>
            </p:nvSpPr>
            <p:spPr bwMode="auto">
              <a:xfrm flipV="1">
                <a:off x="3038" y="1928"/>
                <a:ext cx="154" cy="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baseline="0">
                  <a:latin typeface="Calibri"/>
                  <a:cs typeface="Calibri"/>
                </a:endParaRPr>
              </a:p>
            </p:txBody>
          </p:sp>
          <p:sp>
            <p:nvSpPr>
              <p:cNvPr id="75860" name="Line 97"/>
              <p:cNvSpPr>
                <a:spLocks noChangeShapeType="1"/>
              </p:cNvSpPr>
              <p:nvPr/>
            </p:nvSpPr>
            <p:spPr bwMode="auto">
              <a:xfrm flipV="1">
                <a:off x="2260" y="1740"/>
                <a:ext cx="149" cy="5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baseline="0">
                  <a:latin typeface="Calibri"/>
                  <a:cs typeface="Calibri"/>
                </a:endParaRPr>
              </a:p>
            </p:txBody>
          </p:sp>
          <p:sp>
            <p:nvSpPr>
              <p:cNvPr id="75861" name="Line 98"/>
              <p:cNvSpPr>
                <a:spLocks noChangeShapeType="1"/>
              </p:cNvSpPr>
              <p:nvPr/>
            </p:nvSpPr>
            <p:spPr bwMode="auto">
              <a:xfrm flipH="1" flipV="1">
                <a:off x="2442" y="1898"/>
                <a:ext cx="125" cy="6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baseline="0">
                  <a:latin typeface="Calibri"/>
                  <a:cs typeface="Calibri"/>
                </a:endParaRPr>
              </a:p>
            </p:txBody>
          </p:sp>
          <p:sp>
            <p:nvSpPr>
              <p:cNvPr id="75862" name="Text Box 99"/>
              <p:cNvSpPr txBox="1">
                <a:spLocks noChangeArrowheads="1"/>
              </p:cNvSpPr>
              <p:nvPr/>
            </p:nvSpPr>
            <p:spPr bwMode="auto">
              <a:xfrm>
                <a:off x="2252" y="1855"/>
                <a:ext cx="220" cy="1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ETH Light" charset="0"/>
                    <a:ea typeface="ＭＳ Ｐゴシック" charset="0"/>
                  </a:defRPr>
                </a:lvl1pPr>
                <a:lvl2pPr marL="742950" indent="-285750">
                  <a:defRPr sz="2400" b="1">
                    <a:solidFill>
                      <a:schemeClr val="tx1"/>
                    </a:solidFill>
                    <a:latin typeface="ETH Light" charset="0"/>
                    <a:ea typeface="ＭＳ Ｐゴシック" charset="0"/>
                  </a:defRPr>
                </a:lvl2pPr>
                <a:lvl3pPr marL="1143000" indent="-228600">
                  <a:defRPr sz="2400" b="1">
                    <a:solidFill>
                      <a:schemeClr val="tx1"/>
                    </a:solidFill>
                    <a:latin typeface="ETH Light" charset="0"/>
                    <a:ea typeface="ＭＳ Ｐゴシック" charset="0"/>
                  </a:defRPr>
                </a:lvl3pPr>
                <a:lvl4pPr marL="1600200" indent="-228600">
                  <a:defRPr sz="2400" b="1">
                    <a:solidFill>
                      <a:schemeClr val="tx1"/>
                    </a:solidFill>
                    <a:latin typeface="ETH Light" charset="0"/>
                    <a:ea typeface="ＭＳ Ｐゴシック" charset="0"/>
                  </a:defRPr>
                </a:lvl4pPr>
                <a:lvl5pPr marL="2057400" indent="-228600">
                  <a:defRPr sz="2400" b="1">
                    <a:solidFill>
                      <a:schemeClr val="tx1"/>
                    </a:solidFill>
                    <a:latin typeface="ETH Light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ETH Light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ETH Light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ETH Light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ETH Light" charset="0"/>
                    <a:ea typeface="ＭＳ Ｐゴシック" charset="0"/>
                  </a:defRPr>
                </a:lvl9pPr>
              </a:lstStyle>
              <a:p>
                <a:r>
                  <a:rPr lang="en-US" sz="1000" b="0" baseline="0">
                    <a:latin typeface="Calibri"/>
                    <a:cs typeface="Calibri"/>
                  </a:rPr>
                  <a:t>HO</a:t>
                </a:r>
              </a:p>
            </p:txBody>
          </p:sp>
          <p:sp>
            <p:nvSpPr>
              <p:cNvPr id="75863" name="Text Box 100"/>
              <p:cNvSpPr txBox="1">
                <a:spLocks noChangeArrowheads="1"/>
              </p:cNvSpPr>
              <p:nvPr/>
            </p:nvSpPr>
            <p:spPr bwMode="auto">
              <a:xfrm>
                <a:off x="2888" y="1950"/>
                <a:ext cx="221" cy="1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ETH Light" charset="0"/>
                    <a:ea typeface="ＭＳ Ｐゴシック" charset="0"/>
                  </a:defRPr>
                </a:lvl1pPr>
                <a:lvl2pPr marL="742950" indent="-285750">
                  <a:defRPr sz="2400" b="1">
                    <a:solidFill>
                      <a:schemeClr val="tx1"/>
                    </a:solidFill>
                    <a:latin typeface="ETH Light" charset="0"/>
                    <a:ea typeface="ＭＳ Ｐゴシック" charset="0"/>
                  </a:defRPr>
                </a:lvl2pPr>
                <a:lvl3pPr marL="1143000" indent="-228600">
                  <a:defRPr sz="2400" b="1">
                    <a:solidFill>
                      <a:schemeClr val="tx1"/>
                    </a:solidFill>
                    <a:latin typeface="ETH Light" charset="0"/>
                    <a:ea typeface="ＭＳ Ｐゴシック" charset="0"/>
                  </a:defRPr>
                </a:lvl3pPr>
                <a:lvl4pPr marL="1600200" indent="-228600">
                  <a:defRPr sz="2400" b="1">
                    <a:solidFill>
                      <a:schemeClr val="tx1"/>
                    </a:solidFill>
                    <a:latin typeface="ETH Light" charset="0"/>
                    <a:ea typeface="ＭＳ Ｐゴシック" charset="0"/>
                  </a:defRPr>
                </a:lvl4pPr>
                <a:lvl5pPr marL="2057400" indent="-228600">
                  <a:defRPr sz="2400" b="1">
                    <a:solidFill>
                      <a:schemeClr val="tx1"/>
                    </a:solidFill>
                    <a:latin typeface="ETH Light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ETH Light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ETH Light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ETH Light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ETH Light" charset="0"/>
                    <a:ea typeface="ＭＳ Ｐゴシック" charset="0"/>
                  </a:defRPr>
                </a:lvl9pPr>
              </a:lstStyle>
              <a:p>
                <a:r>
                  <a:rPr lang="en-US" sz="1000" b="0" baseline="0">
                    <a:latin typeface="Calibri"/>
                    <a:cs typeface="Calibri"/>
                  </a:rPr>
                  <a:t>OH</a:t>
                </a:r>
              </a:p>
            </p:txBody>
          </p:sp>
          <p:sp>
            <p:nvSpPr>
              <p:cNvPr id="75864" name="Text Box 101"/>
              <p:cNvSpPr txBox="1">
                <a:spLocks noChangeArrowheads="1"/>
              </p:cNvSpPr>
              <p:nvPr/>
            </p:nvSpPr>
            <p:spPr bwMode="auto">
              <a:xfrm>
                <a:off x="3155" y="1851"/>
                <a:ext cx="221" cy="1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ETH Light" charset="0"/>
                    <a:ea typeface="ＭＳ Ｐゴシック" charset="0"/>
                  </a:defRPr>
                </a:lvl1pPr>
                <a:lvl2pPr marL="742950" indent="-285750">
                  <a:defRPr sz="2400" b="1">
                    <a:solidFill>
                      <a:schemeClr val="tx1"/>
                    </a:solidFill>
                    <a:latin typeface="ETH Light" charset="0"/>
                    <a:ea typeface="ＭＳ Ｐゴシック" charset="0"/>
                  </a:defRPr>
                </a:lvl2pPr>
                <a:lvl3pPr marL="1143000" indent="-228600">
                  <a:defRPr sz="2400" b="1">
                    <a:solidFill>
                      <a:schemeClr val="tx1"/>
                    </a:solidFill>
                    <a:latin typeface="ETH Light" charset="0"/>
                    <a:ea typeface="ＭＳ Ｐゴシック" charset="0"/>
                  </a:defRPr>
                </a:lvl3pPr>
                <a:lvl4pPr marL="1600200" indent="-228600">
                  <a:defRPr sz="2400" b="1">
                    <a:solidFill>
                      <a:schemeClr val="tx1"/>
                    </a:solidFill>
                    <a:latin typeface="ETH Light" charset="0"/>
                    <a:ea typeface="ＭＳ Ｐゴシック" charset="0"/>
                  </a:defRPr>
                </a:lvl4pPr>
                <a:lvl5pPr marL="2057400" indent="-228600">
                  <a:defRPr sz="2400" b="1">
                    <a:solidFill>
                      <a:schemeClr val="tx1"/>
                    </a:solidFill>
                    <a:latin typeface="ETH Light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ETH Light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ETH Light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ETH Light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ETH Light" charset="0"/>
                    <a:ea typeface="ＭＳ Ｐゴシック" charset="0"/>
                  </a:defRPr>
                </a:lvl9pPr>
              </a:lstStyle>
              <a:p>
                <a:r>
                  <a:rPr lang="en-US" sz="1000" b="0" baseline="0">
                    <a:latin typeface="Calibri"/>
                    <a:cs typeface="Calibri"/>
                  </a:rPr>
                  <a:t>OH</a:t>
                </a:r>
              </a:p>
            </p:txBody>
          </p:sp>
          <p:sp>
            <p:nvSpPr>
              <p:cNvPr id="75865" name="Text Box 102"/>
              <p:cNvSpPr txBox="1">
                <a:spLocks noChangeArrowheads="1"/>
              </p:cNvSpPr>
              <p:nvPr/>
            </p:nvSpPr>
            <p:spPr bwMode="auto">
              <a:xfrm>
                <a:off x="2427" y="1596"/>
                <a:ext cx="506" cy="2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ETH Light" charset="0"/>
                    <a:ea typeface="ＭＳ Ｐゴシック" charset="0"/>
                  </a:defRPr>
                </a:lvl1pPr>
                <a:lvl2pPr marL="742950" indent="-285750">
                  <a:defRPr sz="2400" b="1">
                    <a:solidFill>
                      <a:schemeClr val="tx1"/>
                    </a:solidFill>
                    <a:latin typeface="ETH Light" charset="0"/>
                    <a:ea typeface="ＭＳ Ｐゴシック" charset="0"/>
                  </a:defRPr>
                </a:lvl2pPr>
                <a:lvl3pPr marL="1143000" indent="-228600">
                  <a:defRPr sz="2400" b="1">
                    <a:solidFill>
                      <a:schemeClr val="tx1"/>
                    </a:solidFill>
                    <a:latin typeface="ETH Light" charset="0"/>
                    <a:ea typeface="ＭＳ Ｐゴシック" charset="0"/>
                  </a:defRPr>
                </a:lvl3pPr>
                <a:lvl4pPr marL="1600200" indent="-228600">
                  <a:defRPr sz="2400" b="1">
                    <a:solidFill>
                      <a:schemeClr val="tx1"/>
                    </a:solidFill>
                    <a:latin typeface="ETH Light" charset="0"/>
                    <a:ea typeface="ＭＳ Ｐゴシック" charset="0"/>
                  </a:defRPr>
                </a:lvl4pPr>
                <a:lvl5pPr marL="2057400" indent="-228600">
                  <a:defRPr sz="2400" b="1">
                    <a:solidFill>
                      <a:schemeClr val="tx1"/>
                    </a:solidFill>
                    <a:latin typeface="ETH Light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ETH Light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ETH Light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ETH Light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ETH Light" charset="0"/>
                    <a:ea typeface="ＭＳ Ｐゴシック" charset="0"/>
                  </a:defRPr>
                </a:lvl9pPr>
              </a:lstStyle>
              <a:p>
                <a:r>
                  <a:rPr lang="en-US" sz="1000" b="0" baseline="0">
                    <a:latin typeface="Calibri"/>
                    <a:cs typeface="Calibri"/>
                  </a:rPr>
                  <a:t>CH2OPO32-</a:t>
                </a:r>
              </a:p>
              <a:p>
                <a:endParaRPr lang="en-US" sz="1000" b="0" baseline="0">
                  <a:latin typeface="Calibri"/>
                  <a:cs typeface="Calibri"/>
                </a:endParaRPr>
              </a:p>
            </p:txBody>
          </p:sp>
          <p:sp>
            <p:nvSpPr>
              <p:cNvPr id="75866" name="Rectangle 103"/>
              <p:cNvSpPr>
                <a:spLocks noChangeArrowheads="1"/>
              </p:cNvSpPr>
              <p:nvPr/>
            </p:nvSpPr>
            <p:spPr bwMode="auto">
              <a:xfrm>
                <a:off x="2836" y="1747"/>
                <a:ext cx="104" cy="6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baseline="0">
                  <a:latin typeface="Calibri"/>
                  <a:cs typeface="Calibri"/>
                </a:endParaRPr>
              </a:p>
            </p:txBody>
          </p:sp>
          <p:sp>
            <p:nvSpPr>
              <p:cNvPr id="75867" name="Text Box 104"/>
              <p:cNvSpPr txBox="1">
                <a:spLocks noChangeArrowheads="1"/>
              </p:cNvSpPr>
              <p:nvPr/>
            </p:nvSpPr>
            <p:spPr bwMode="auto">
              <a:xfrm>
                <a:off x="2804" y="1698"/>
                <a:ext cx="175" cy="1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ETH Light" charset="0"/>
                    <a:ea typeface="ＭＳ Ｐゴシック" charset="0"/>
                  </a:defRPr>
                </a:lvl1pPr>
                <a:lvl2pPr marL="742950" indent="-285750">
                  <a:defRPr sz="2400" b="1">
                    <a:solidFill>
                      <a:schemeClr val="tx1"/>
                    </a:solidFill>
                    <a:latin typeface="ETH Light" charset="0"/>
                    <a:ea typeface="ＭＳ Ｐゴシック" charset="0"/>
                  </a:defRPr>
                </a:lvl2pPr>
                <a:lvl3pPr marL="1143000" indent="-228600">
                  <a:defRPr sz="2400" b="1">
                    <a:solidFill>
                      <a:schemeClr val="tx1"/>
                    </a:solidFill>
                    <a:latin typeface="ETH Light" charset="0"/>
                    <a:ea typeface="ＭＳ Ｐゴシック" charset="0"/>
                  </a:defRPr>
                </a:lvl3pPr>
                <a:lvl4pPr marL="1600200" indent="-228600">
                  <a:defRPr sz="2400" b="1">
                    <a:solidFill>
                      <a:schemeClr val="tx1"/>
                    </a:solidFill>
                    <a:latin typeface="ETH Light" charset="0"/>
                    <a:ea typeface="ＭＳ Ｐゴシック" charset="0"/>
                  </a:defRPr>
                </a:lvl4pPr>
                <a:lvl5pPr marL="2057400" indent="-228600">
                  <a:defRPr sz="2400" b="1">
                    <a:solidFill>
                      <a:schemeClr val="tx1"/>
                    </a:solidFill>
                    <a:latin typeface="ETH Light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ETH Light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ETH Light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ETH Light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ETH Light" charset="0"/>
                    <a:ea typeface="ＭＳ Ｐゴシック" charset="0"/>
                  </a:defRPr>
                </a:lvl9pPr>
              </a:lstStyle>
              <a:p>
                <a:r>
                  <a:rPr lang="en-US" sz="1000" b="0" baseline="0">
                    <a:latin typeface="Calibri"/>
                    <a:cs typeface="Calibri"/>
                  </a:rPr>
                  <a:t>O</a:t>
                </a:r>
              </a:p>
            </p:txBody>
          </p:sp>
          <p:sp>
            <p:nvSpPr>
              <p:cNvPr id="75868" name="Text Box 105"/>
              <p:cNvSpPr txBox="1">
                <a:spLocks noChangeArrowheads="1"/>
              </p:cNvSpPr>
              <p:nvPr/>
            </p:nvSpPr>
            <p:spPr bwMode="auto">
              <a:xfrm>
                <a:off x="2980" y="1832"/>
                <a:ext cx="157" cy="1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ETH Light" charset="0"/>
                    <a:ea typeface="ＭＳ Ｐゴシック" charset="0"/>
                  </a:defRPr>
                </a:lvl1pPr>
                <a:lvl2pPr marL="742950" indent="-285750">
                  <a:defRPr sz="2400" b="1">
                    <a:solidFill>
                      <a:schemeClr val="tx1"/>
                    </a:solidFill>
                    <a:latin typeface="ETH Light" charset="0"/>
                    <a:ea typeface="ＭＳ Ｐゴシック" charset="0"/>
                  </a:defRPr>
                </a:lvl2pPr>
                <a:lvl3pPr marL="1143000" indent="-228600">
                  <a:defRPr sz="2400" b="1">
                    <a:solidFill>
                      <a:schemeClr val="tx1"/>
                    </a:solidFill>
                    <a:latin typeface="ETH Light" charset="0"/>
                    <a:ea typeface="ＭＳ Ｐゴシック" charset="0"/>
                  </a:defRPr>
                </a:lvl3pPr>
                <a:lvl4pPr marL="1600200" indent="-228600">
                  <a:defRPr sz="2400" b="1">
                    <a:solidFill>
                      <a:schemeClr val="tx1"/>
                    </a:solidFill>
                    <a:latin typeface="ETH Light" charset="0"/>
                    <a:ea typeface="ＭＳ Ｐゴシック" charset="0"/>
                  </a:defRPr>
                </a:lvl4pPr>
                <a:lvl5pPr marL="2057400" indent="-228600">
                  <a:defRPr sz="2400" b="1">
                    <a:solidFill>
                      <a:schemeClr val="tx1"/>
                    </a:solidFill>
                    <a:latin typeface="ETH Light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ETH Light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ETH Light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ETH Light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ETH Light" charset="0"/>
                    <a:ea typeface="ＭＳ Ｐゴシック" charset="0"/>
                  </a:defRPr>
                </a:lvl9pPr>
              </a:lstStyle>
              <a:p>
                <a:r>
                  <a:rPr lang="en-US" sz="1000" b="0" baseline="0">
                    <a:latin typeface="Calibri"/>
                    <a:cs typeface="Calibri"/>
                  </a:rPr>
                  <a:t>1</a:t>
                </a:r>
              </a:p>
            </p:txBody>
          </p:sp>
          <p:sp>
            <p:nvSpPr>
              <p:cNvPr id="75869" name="Text Box 106"/>
              <p:cNvSpPr txBox="1">
                <a:spLocks noChangeArrowheads="1"/>
              </p:cNvSpPr>
              <p:nvPr/>
            </p:nvSpPr>
            <p:spPr bwMode="auto">
              <a:xfrm>
                <a:off x="2761" y="1864"/>
                <a:ext cx="157" cy="1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ETH Light" charset="0"/>
                    <a:ea typeface="ＭＳ Ｐゴシック" charset="0"/>
                  </a:defRPr>
                </a:lvl1pPr>
                <a:lvl2pPr marL="742950" indent="-285750">
                  <a:defRPr sz="2400" b="1">
                    <a:solidFill>
                      <a:schemeClr val="tx1"/>
                    </a:solidFill>
                    <a:latin typeface="ETH Light" charset="0"/>
                    <a:ea typeface="ＭＳ Ｐゴシック" charset="0"/>
                  </a:defRPr>
                </a:lvl2pPr>
                <a:lvl3pPr marL="1143000" indent="-228600">
                  <a:defRPr sz="2400" b="1">
                    <a:solidFill>
                      <a:schemeClr val="tx1"/>
                    </a:solidFill>
                    <a:latin typeface="ETH Light" charset="0"/>
                    <a:ea typeface="ＭＳ Ｐゴシック" charset="0"/>
                  </a:defRPr>
                </a:lvl3pPr>
                <a:lvl4pPr marL="1600200" indent="-228600">
                  <a:defRPr sz="2400" b="1">
                    <a:solidFill>
                      <a:schemeClr val="tx1"/>
                    </a:solidFill>
                    <a:latin typeface="ETH Light" charset="0"/>
                    <a:ea typeface="ＭＳ Ｐゴシック" charset="0"/>
                  </a:defRPr>
                </a:lvl4pPr>
                <a:lvl5pPr marL="2057400" indent="-228600">
                  <a:defRPr sz="2400" b="1">
                    <a:solidFill>
                      <a:schemeClr val="tx1"/>
                    </a:solidFill>
                    <a:latin typeface="ETH Light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ETH Light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ETH Light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ETH Light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ETH Light" charset="0"/>
                    <a:ea typeface="ＭＳ Ｐゴシック" charset="0"/>
                  </a:defRPr>
                </a:lvl9pPr>
              </a:lstStyle>
              <a:p>
                <a:r>
                  <a:rPr lang="en-US" sz="1000" b="0" baseline="0">
                    <a:latin typeface="Calibri"/>
                    <a:cs typeface="Calibri"/>
                  </a:rPr>
                  <a:t>2</a:t>
                </a:r>
              </a:p>
            </p:txBody>
          </p:sp>
          <p:sp>
            <p:nvSpPr>
              <p:cNvPr id="75870" name="Text Box 107"/>
              <p:cNvSpPr txBox="1">
                <a:spLocks noChangeArrowheads="1"/>
              </p:cNvSpPr>
              <p:nvPr/>
            </p:nvSpPr>
            <p:spPr bwMode="auto">
              <a:xfrm>
                <a:off x="2506" y="1954"/>
                <a:ext cx="157" cy="1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ETH Light" charset="0"/>
                    <a:ea typeface="ＭＳ Ｐゴシック" charset="0"/>
                  </a:defRPr>
                </a:lvl1pPr>
                <a:lvl2pPr marL="742950" indent="-285750">
                  <a:defRPr sz="2400" b="1">
                    <a:solidFill>
                      <a:schemeClr val="tx1"/>
                    </a:solidFill>
                    <a:latin typeface="ETH Light" charset="0"/>
                    <a:ea typeface="ＭＳ Ｐゴシック" charset="0"/>
                  </a:defRPr>
                </a:lvl2pPr>
                <a:lvl3pPr marL="1143000" indent="-228600">
                  <a:defRPr sz="2400" b="1">
                    <a:solidFill>
                      <a:schemeClr val="tx1"/>
                    </a:solidFill>
                    <a:latin typeface="ETH Light" charset="0"/>
                    <a:ea typeface="ＭＳ Ｐゴシック" charset="0"/>
                  </a:defRPr>
                </a:lvl3pPr>
                <a:lvl4pPr marL="1600200" indent="-228600">
                  <a:defRPr sz="2400" b="1">
                    <a:solidFill>
                      <a:schemeClr val="tx1"/>
                    </a:solidFill>
                    <a:latin typeface="ETH Light" charset="0"/>
                    <a:ea typeface="ＭＳ Ｐゴシック" charset="0"/>
                  </a:defRPr>
                </a:lvl4pPr>
                <a:lvl5pPr marL="2057400" indent="-228600">
                  <a:defRPr sz="2400" b="1">
                    <a:solidFill>
                      <a:schemeClr val="tx1"/>
                    </a:solidFill>
                    <a:latin typeface="ETH Light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ETH Light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ETH Light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ETH Light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ETH Light" charset="0"/>
                    <a:ea typeface="ＭＳ Ｐゴシック" charset="0"/>
                  </a:defRPr>
                </a:lvl9pPr>
              </a:lstStyle>
              <a:p>
                <a:r>
                  <a:rPr lang="en-US" sz="1000" b="0" baseline="0">
                    <a:latin typeface="Calibri"/>
                    <a:cs typeface="Calibri"/>
                  </a:rPr>
                  <a:t>3</a:t>
                </a:r>
              </a:p>
            </p:txBody>
          </p:sp>
          <p:sp>
            <p:nvSpPr>
              <p:cNvPr id="75871" name="Text Box 108"/>
              <p:cNvSpPr txBox="1">
                <a:spLocks noChangeArrowheads="1"/>
              </p:cNvSpPr>
              <p:nvPr/>
            </p:nvSpPr>
            <p:spPr bwMode="auto">
              <a:xfrm>
                <a:off x="2326" y="1618"/>
                <a:ext cx="157" cy="1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ETH Light" charset="0"/>
                    <a:ea typeface="ＭＳ Ｐゴシック" charset="0"/>
                  </a:defRPr>
                </a:lvl1pPr>
                <a:lvl2pPr marL="742950" indent="-285750">
                  <a:defRPr sz="2400" b="1">
                    <a:solidFill>
                      <a:schemeClr val="tx1"/>
                    </a:solidFill>
                    <a:latin typeface="ETH Light" charset="0"/>
                    <a:ea typeface="ＭＳ Ｐゴシック" charset="0"/>
                  </a:defRPr>
                </a:lvl2pPr>
                <a:lvl3pPr marL="1143000" indent="-228600">
                  <a:defRPr sz="2400" b="1">
                    <a:solidFill>
                      <a:schemeClr val="tx1"/>
                    </a:solidFill>
                    <a:latin typeface="ETH Light" charset="0"/>
                    <a:ea typeface="ＭＳ Ｐゴシック" charset="0"/>
                  </a:defRPr>
                </a:lvl3pPr>
                <a:lvl4pPr marL="1600200" indent="-228600">
                  <a:defRPr sz="2400" b="1">
                    <a:solidFill>
                      <a:schemeClr val="tx1"/>
                    </a:solidFill>
                    <a:latin typeface="ETH Light" charset="0"/>
                    <a:ea typeface="ＭＳ Ｐゴシック" charset="0"/>
                  </a:defRPr>
                </a:lvl4pPr>
                <a:lvl5pPr marL="2057400" indent="-228600">
                  <a:defRPr sz="2400" b="1">
                    <a:solidFill>
                      <a:schemeClr val="tx1"/>
                    </a:solidFill>
                    <a:latin typeface="ETH Light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ETH Light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ETH Light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ETH Light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ETH Light" charset="0"/>
                    <a:ea typeface="ＭＳ Ｐゴシック" charset="0"/>
                  </a:defRPr>
                </a:lvl9pPr>
              </a:lstStyle>
              <a:p>
                <a:r>
                  <a:rPr lang="en-US" sz="1000" b="0" baseline="0">
                    <a:latin typeface="Calibri"/>
                    <a:cs typeface="Calibri"/>
                  </a:rPr>
                  <a:t>4</a:t>
                </a:r>
              </a:p>
            </p:txBody>
          </p:sp>
          <p:sp>
            <p:nvSpPr>
              <p:cNvPr id="75872" name="Text Box 109"/>
              <p:cNvSpPr txBox="1">
                <a:spLocks noChangeArrowheads="1"/>
              </p:cNvSpPr>
              <p:nvPr/>
            </p:nvSpPr>
            <p:spPr bwMode="auto">
              <a:xfrm>
                <a:off x="2561" y="1719"/>
                <a:ext cx="157" cy="1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ETH Light" charset="0"/>
                    <a:ea typeface="ＭＳ Ｐゴシック" charset="0"/>
                  </a:defRPr>
                </a:lvl1pPr>
                <a:lvl2pPr marL="742950" indent="-285750">
                  <a:defRPr sz="2400" b="1">
                    <a:solidFill>
                      <a:schemeClr val="tx1"/>
                    </a:solidFill>
                    <a:latin typeface="ETH Light" charset="0"/>
                    <a:ea typeface="ＭＳ Ｐゴシック" charset="0"/>
                  </a:defRPr>
                </a:lvl2pPr>
                <a:lvl3pPr marL="1143000" indent="-228600">
                  <a:defRPr sz="2400" b="1">
                    <a:solidFill>
                      <a:schemeClr val="tx1"/>
                    </a:solidFill>
                    <a:latin typeface="ETH Light" charset="0"/>
                    <a:ea typeface="ＭＳ Ｐゴシック" charset="0"/>
                  </a:defRPr>
                </a:lvl3pPr>
                <a:lvl4pPr marL="1600200" indent="-228600">
                  <a:defRPr sz="2400" b="1">
                    <a:solidFill>
                      <a:schemeClr val="tx1"/>
                    </a:solidFill>
                    <a:latin typeface="ETH Light" charset="0"/>
                    <a:ea typeface="ＭＳ Ｐゴシック" charset="0"/>
                  </a:defRPr>
                </a:lvl4pPr>
                <a:lvl5pPr marL="2057400" indent="-228600">
                  <a:defRPr sz="2400" b="1">
                    <a:solidFill>
                      <a:schemeClr val="tx1"/>
                    </a:solidFill>
                    <a:latin typeface="ETH Light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ETH Light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ETH Light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ETH Light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ETH Light" charset="0"/>
                    <a:ea typeface="ＭＳ Ｐゴシック" charset="0"/>
                  </a:defRPr>
                </a:lvl9pPr>
              </a:lstStyle>
              <a:p>
                <a:r>
                  <a:rPr lang="en-US" sz="1000" b="0" baseline="0">
                    <a:latin typeface="Calibri"/>
                    <a:cs typeface="Calibri"/>
                  </a:rPr>
                  <a:t>5</a:t>
                </a:r>
              </a:p>
            </p:txBody>
          </p:sp>
          <p:sp>
            <p:nvSpPr>
              <p:cNvPr id="75873" name="Text Box 110"/>
              <p:cNvSpPr txBox="1">
                <a:spLocks noChangeArrowheads="1"/>
              </p:cNvSpPr>
              <p:nvPr/>
            </p:nvSpPr>
            <p:spPr bwMode="auto">
              <a:xfrm>
                <a:off x="2393" y="1553"/>
                <a:ext cx="157" cy="1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ETH Light" charset="0"/>
                    <a:ea typeface="ＭＳ Ｐゴシック" charset="0"/>
                  </a:defRPr>
                </a:lvl1pPr>
                <a:lvl2pPr marL="742950" indent="-285750">
                  <a:defRPr sz="2400" b="1">
                    <a:solidFill>
                      <a:schemeClr val="tx1"/>
                    </a:solidFill>
                    <a:latin typeface="ETH Light" charset="0"/>
                    <a:ea typeface="ＭＳ Ｐゴシック" charset="0"/>
                  </a:defRPr>
                </a:lvl2pPr>
                <a:lvl3pPr marL="1143000" indent="-228600">
                  <a:defRPr sz="2400" b="1">
                    <a:solidFill>
                      <a:schemeClr val="tx1"/>
                    </a:solidFill>
                    <a:latin typeface="ETH Light" charset="0"/>
                    <a:ea typeface="ＭＳ Ｐゴシック" charset="0"/>
                  </a:defRPr>
                </a:lvl3pPr>
                <a:lvl4pPr marL="1600200" indent="-228600">
                  <a:defRPr sz="2400" b="1">
                    <a:solidFill>
                      <a:schemeClr val="tx1"/>
                    </a:solidFill>
                    <a:latin typeface="ETH Light" charset="0"/>
                    <a:ea typeface="ＭＳ Ｐゴシック" charset="0"/>
                  </a:defRPr>
                </a:lvl4pPr>
                <a:lvl5pPr marL="2057400" indent="-228600">
                  <a:defRPr sz="2400" b="1">
                    <a:solidFill>
                      <a:schemeClr val="tx1"/>
                    </a:solidFill>
                    <a:latin typeface="ETH Light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ETH Light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ETH Light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ETH Light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ETH Light" charset="0"/>
                    <a:ea typeface="ＭＳ Ｐゴシック" charset="0"/>
                  </a:defRPr>
                </a:lvl9pPr>
              </a:lstStyle>
              <a:p>
                <a:r>
                  <a:rPr lang="en-US" sz="1000" b="0" baseline="0">
                    <a:latin typeface="Calibri"/>
                    <a:cs typeface="Calibri"/>
                  </a:rPr>
                  <a:t>6</a:t>
                </a:r>
              </a:p>
            </p:txBody>
          </p:sp>
        </p:grpSp>
      </p:grpSp>
      <p:sp>
        <p:nvSpPr>
          <p:cNvPr id="75783" name="Line 111"/>
          <p:cNvSpPr>
            <a:spLocks noChangeShapeType="1"/>
          </p:cNvSpPr>
          <p:nvPr/>
        </p:nvSpPr>
        <p:spPr bwMode="auto">
          <a:xfrm>
            <a:off x="5570910" y="2627922"/>
            <a:ext cx="790575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en-US" baseline="0">
              <a:latin typeface="Calibri"/>
              <a:cs typeface="Calibri"/>
            </a:endParaRPr>
          </a:p>
        </p:txBody>
      </p:sp>
      <p:sp>
        <p:nvSpPr>
          <p:cNvPr id="75784" name="Line 112"/>
          <p:cNvSpPr>
            <a:spLocks noChangeShapeType="1"/>
          </p:cNvSpPr>
          <p:nvPr/>
        </p:nvSpPr>
        <p:spPr bwMode="auto">
          <a:xfrm>
            <a:off x="5539160" y="2758097"/>
            <a:ext cx="790575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arrow" w="med" len="med"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en-US" baseline="0">
              <a:latin typeface="Calibri"/>
              <a:cs typeface="Calibri"/>
            </a:endParaRPr>
          </a:p>
        </p:txBody>
      </p:sp>
      <p:sp>
        <p:nvSpPr>
          <p:cNvPr id="75785" name="Line 113"/>
          <p:cNvSpPr>
            <a:spLocks noChangeShapeType="1"/>
          </p:cNvSpPr>
          <p:nvPr/>
        </p:nvSpPr>
        <p:spPr bwMode="auto">
          <a:xfrm>
            <a:off x="2653085" y="2653322"/>
            <a:ext cx="790575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en-US" baseline="0">
              <a:latin typeface="Calibri"/>
              <a:cs typeface="Calibri"/>
            </a:endParaRPr>
          </a:p>
        </p:txBody>
      </p:sp>
      <p:sp>
        <p:nvSpPr>
          <p:cNvPr id="75786" name="Line 114"/>
          <p:cNvSpPr>
            <a:spLocks noChangeShapeType="1"/>
          </p:cNvSpPr>
          <p:nvPr/>
        </p:nvSpPr>
        <p:spPr bwMode="auto">
          <a:xfrm>
            <a:off x="2621335" y="2783497"/>
            <a:ext cx="790575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arrow" w="med" len="med"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en-US" baseline="0">
              <a:latin typeface="Calibri"/>
              <a:cs typeface="Calibri"/>
            </a:endParaRPr>
          </a:p>
        </p:txBody>
      </p:sp>
      <p:grpSp>
        <p:nvGrpSpPr>
          <p:cNvPr id="75791" name="Group 119"/>
          <p:cNvGrpSpPr>
            <a:grpSpLocks/>
          </p:cNvGrpSpPr>
          <p:nvPr/>
        </p:nvGrpSpPr>
        <p:grpSpPr bwMode="auto">
          <a:xfrm>
            <a:off x="624260" y="4481944"/>
            <a:ext cx="5765800" cy="971550"/>
            <a:chOff x="526" y="3239"/>
            <a:chExt cx="3632" cy="612"/>
          </a:xfrm>
        </p:grpSpPr>
        <p:grpSp>
          <p:nvGrpSpPr>
            <p:cNvPr id="75808" name="Group 120"/>
            <p:cNvGrpSpPr>
              <a:grpSpLocks/>
            </p:cNvGrpSpPr>
            <p:nvPr/>
          </p:nvGrpSpPr>
          <p:grpSpPr bwMode="auto">
            <a:xfrm>
              <a:off x="861" y="3431"/>
              <a:ext cx="634" cy="227"/>
              <a:chOff x="2304" y="3552"/>
              <a:chExt cx="792" cy="312"/>
            </a:xfrm>
          </p:grpSpPr>
          <p:sp>
            <p:nvSpPr>
              <p:cNvPr id="75852" name="Freeform 121"/>
              <p:cNvSpPr>
                <a:spLocks/>
              </p:cNvSpPr>
              <p:nvPr/>
            </p:nvSpPr>
            <p:spPr bwMode="auto">
              <a:xfrm>
                <a:off x="2304" y="3552"/>
                <a:ext cx="786" cy="312"/>
              </a:xfrm>
              <a:custGeom>
                <a:avLst/>
                <a:gdLst>
                  <a:gd name="T0" fmla="*/ 0 w 786"/>
                  <a:gd name="T1" fmla="*/ 0 h 312"/>
                  <a:gd name="T2" fmla="*/ 198 w 786"/>
                  <a:gd name="T3" fmla="*/ 294 h 312"/>
                  <a:gd name="T4" fmla="*/ 534 w 786"/>
                  <a:gd name="T5" fmla="*/ 168 h 312"/>
                  <a:gd name="T6" fmla="*/ 786 w 786"/>
                  <a:gd name="T7" fmla="*/ 312 h 31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786"/>
                  <a:gd name="T13" fmla="*/ 0 h 312"/>
                  <a:gd name="T14" fmla="*/ 786 w 786"/>
                  <a:gd name="T15" fmla="*/ 312 h 31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786" h="312">
                    <a:moveTo>
                      <a:pt x="0" y="0"/>
                    </a:moveTo>
                    <a:lnTo>
                      <a:pt x="198" y="294"/>
                    </a:lnTo>
                    <a:lnTo>
                      <a:pt x="534" y="168"/>
                    </a:lnTo>
                    <a:lnTo>
                      <a:pt x="786" y="312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baseline="0">
                  <a:latin typeface="Calibri"/>
                  <a:cs typeface="Calibri"/>
                </a:endParaRPr>
              </a:p>
            </p:txBody>
          </p:sp>
          <p:sp>
            <p:nvSpPr>
              <p:cNvPr id="75853" name="Freeform 122"/>
              <p:cNvSpPr>
                <a:spLocks/>
              </p:cNvSpPr>
              <p:nvPr/>
            </p:nvSpPr>
            <p:spPr bwMode="auto">
              <a:xfrm rot="10800000">
                <a:off x="2310" y="3552"/>
                <a:ext cx="786" cy="312"/>
              </a:xfrm>
              <a:custGeom>
                <a:avLst/>
                <a:gdLst>
                  <a:gd name="T0" fmla="*/ 0 w 786"/>
                  <a:gd name="T1" fmla="*/ 0 h 312"/>
                  <a:gd name="T2" fmla="*/ 198 w 786"/>
                  <a:gd name="T3" fmla="*/ 294 h 312"/>
                  <a:gd name="T4" fmla="*/ 534 w 786"/>
                  <a:gd name="T5" fmla="*/ 168 h 312"/>
                  <a:gd name="T6" fmla="*/ 786 w 786"/>
                  <a:gd name="T7" fmla="*/ 312 h 31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786"/>
                  <a:gd name="T13" fmla="*/ 0 h 312"/>
                  <a:gd name="T14" fmla="*/ 786 w 786"/>
                  <a:gd name="T15" fmla="*/ 312 h 31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786" h="312">
                    <a:moveTo>
                      <a:pt x="0" y="0"/>
                    </a:moveTo>
                    <a:lnTo>
                      <a:pt x="198" y="294"/>
                    </a:lnTo>
                    <a:lnTo>
                      <a:pt x="534" y="168"/>
                    </a:lnTo>
                    <a:lnTo>
                      <a:pt x="786" y="312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baseline="0">
                  <a:latin typeface="Calibri"/>
                  <a:cs typeface="Calibri"/>
                </a:endParaRPr>
              </a:p>
            </p:txBody>
          </p:sp>
        </p:grpSp>
        <p:sp>
          <p:nvSpPr>
            <p:cNvPr id="75809" name="Line 123"/>
            <p:cNvSpPr>
              <a:spLocks noChangeShapeType="1"/>
            </p:cNvSpPr>
            <p:nvPr/>
          </p:nvSpPr>
          <p:spPr bwMode="auto">
            <a:xfrm flipH="1" flipV="1">
              <a:off x="990" y="3422"/>
              <a:ext cx="82" cy="1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baseline="0">
                <a:latin typeface="Calibri"/>
                <a:cs typeface="Calibri"/>
              </a:endParaRPr>
            </a:p>
          </p:txBody>
        </p:sp>
        <p:sp>
          <p:nvSpPr>
            <p:cNvPr id="75810" name="Line 124"/>
            <p:cNvSpPr>
              <a:spLocks noChangeShapeType="1"/>
            </p:cNvSpPr>
            <p:nvPr/>
          </p:nvSpPr>
          <p:spPr bwMode="auto">
            <a:xfrm flipH="1" flipV="1">
              <a:off x="1288" y="3553"/>
              <a:ext cx="101" cy="13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baseline="0">
                <a:latin typeface="Calibri"/>
                <a:cs typeface="Calibri"/>
              </a:endParaRPr>
            </a:p>
          </p:txBody>
        </p:sp>
        <p:sp>
          <p:nvSpPr>
            <p:cNvPr id="75811" name="Line 125"/>
            <p:cNvSpPr>
              <a:spLocks noChangeShapeType="1"/>
            </p:cNvSpPr>
            <p:nvPr/>
          </p:nvSpPr>
          <p:spPr bwMode="auto">
            <a:xfrm flipV="1">
              <a:off x="1490" y="3614"/>
              <a:ext cx="154" cy="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baseline="0">
                <a:latin typeface="Calibri"/>
                <a:cs typeface="Calibri"/>
              </a:endParaRPr>
            </a:p>
          </p:txBody>
        </p:sp>
        <p:sp>
          <p:nvSpPr>
            <p:cNvPr id="75812" name="Line 126"/>
            <p:cNvSpPr>
              <a:spLocks noChangeShapeType="1"/>
            </p:cNvSpPr>
            <p:nvPr/>
          </p:nvSpPr>
          <p:spPr bwMode="auto">
            <a:xfrm flipV="1">
              <a:off x="712" y="3426"/>
              <a:ext cx="149" cy="5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baseline="0">
                <a:latin typeface="Calibri"/>
                <a:cs typeface="Calibri"/>
              </a:endParaRPr>
            </a:p>
          </p:txBody>
        </p:sp>
        <p:sp>
          <p:nvSpPr>
            <p:cNvPr id="75813" name="Line 127"/>
            <p:cNvSpPr>
              <a:spLocks noChangeShapeType="1"/>
            </p:cNvSpPr>
            <p:nvPr/>
          </p:nvSpPr>
          <p:spPr bwMode="auto">
            <a:xfrm flipH="1" flipV="1">
              <a:off x="894" y="3584"/>
              <a:ext cx="125" cy="6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baseline="0">
                <a:latin typeface="Calibri"/>
                <a:cs typeface="Calibri"/>
              </a:endParaRPr>
            </a:p>
          </p:txBody>
        </p:sp>
        <p:sp>
          <p:nvSpPr>
            <p:cNvPr id="75814" name="Text Box 128"/>
            <p:cNvSpPr txBox="1">
              <a:spLocks noChangeArrowheads="1"/>
            </p:cNvSpPr>
            <p:nvPr/>
          </p:nvSpPr>
          <p:spPr bwMode="auto">
            <a:xfrm>
              <a:off x="526" y="3436"/>
              <a:ext cx="220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9pPr>
            </a:lstStyle>
            <a:p>
              <a:r>
                <a:rPr lang="en-US" sz="1000" b="0" baseline="0">
                  <a:latin typeface="Calibri"/>
                  <a:cs typeface="Calibri"/>
                </a:rPr>
                <a:t>HO</a:t>
              </a:r>
            </a:p>
          </p:txBody>
        </p:sp>
        <p:sp>
          <p:nvSpPr>
            <p:cNvPr id="75815" name="Text Box 129"/>
            <p:cNvSpPr txBox="1">
              <a:spLocks noChangeArrowheads="1"/>
            </p:cNvSpPr>
            <p:nvPr/>
          </p:nvSpPr>
          <p:spPr bwMode="auto">
            <a:xfrm>
              <a:off x="704" y="3541"/>
              <a:ext cx="220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9pPr>
            </a:lstStyle>
            <a:p>
              <a:r>
                <a:rPr lang="en-US" sz="1000" b="0" baseline="0">
                  <a:latin typeface="Calibri"/>
                  <a:cs typeface="Calibri"/>
                </a:rPr>
                <a:t>HO</a:t>
              </a:r>
            </a:p>
          </p:txBody>
        </p:sp>
        <p:sp>
          <p:nvSpPr>
            <p:cNvPr id="75816" name="Text Box 130"/>
            <p:cNvSpPr txBox="1">
              <a:spLocks noChangeArrowheads="1"/>
            </p:cNvSpPr>
            <p:nvPr/>
          </p:nvSpPr>
          <p:spPr bwMode="auto">
            <a:xfrm>
              <a:off x="1308" y="3669"/>
              <a:ext cx="259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9pPr>
            </a:lstStyle>
            <a:p>
              <a:r>
                <a:rPr lang="en-US" sz="1200" b="0" baseline="0">
                  <a:latin typeface="Calibri"/>
                  <a:cs typeface="Calibri"/>
                </a:rPr>
                <a:t>18F</a:t>
              </a:r>
            </a:p>
          </p:txBody>
        </p:sp>
        <p:sp>
          <p:nvSpPr>
            <p:cNvPr id="75817" name="Text Box 131"/>
            <p:cNvSpPr txBox="1">
              <a:spLocks noChangeArrowheads="1"/>
            </p:cNvSpPr>
            <p:nvPr/>
          </p:nvSpPr>
          <p:spPr bwMode="auto">
            <a:xfrm>
              <a:off x="1607" y="3537"/>
              <a:ext cx="221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9pPr>
            </a:lstStyle>
            <a:p>
              <a:r>
                <a:rPr lang="en-US" sz="1000" b="0" baseline="0">
                  <a:latin typeface="Calibri"/>
                  <a:cs typeface="Calibri"/>
                </a:rPr>
                <a:t>OH</a:t>
              </a:r>
            </a:p>
          </p:txBody>
        </p:sp>
        <p:sp>
          <p:nvSpPr>
            <p:cNvPr id="75818" name="Text Box 132"/>
            <p:cNvSpPr txBox="1">
              <a:spLocks noChangeArrowheads="1"/>
            </p:cNvSpPr>
            <p:nvPr/>
          </p:nvSpPr>
          <p:spPr bwMode="auto">
            <a:xfrm>
              <a:off x="879" y="3282"/>
              <a:ext cx="354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9pPr>
            </a:lstStyle>
            <a:p>
              <a:r>
                <a:rPr lang="en-US" sz="1000" b="0" baseline="0">
                  <a:latin typeface="Calibri"/>
                  <a:cs typeface="Calibri"/>
                </a:rPr>
                <a:t>CH2OH</a:t>
              </a:r>
            </a:p>
            <a:p>
              <a:endParaRPr lang="en-US" sz="1000" b="0" baseline="0">
                <a:latin typeface="Calibri"/>
                <a:cs typeface="Calibri"/>
              </a:endParaRPr>
            </a:p>
          </p:txBody>
        </p:sp>
        <p:sp>
          <p:nvSpPr>
            <p:cNvPr id="75819" name="Rectangle 133"/>
            <p:cNvSpPr>
              <a:spLocks noChangeArrowheads="1"/>
            </p:cNvSpPr>
            <p:nvPr/>
          </p:nvSpPr>
          <p:spPr bwMode="auto">
            <a:xfrm>
              <a:off x="1288" y="3433"/>
              <a:ext cx="104" cy="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baseline="0">
                <a:latin typeface="Calibri"/>
                <a:cs typeface="Calibri"/>
              </a:endParaRPr>
            </a:p>
          </p:txBody>
        </p:sp>
        <p:sp>
          <p:nvSpPr>
            <p:cNvPr id="75820" name="Text Box 134"/>
            <p:cNvSpPr txBox="1">
              <a:spLocks noChangeArrowheads="1"/>
            </p:cNvSpPr>
            <p:nvPr/>
          </p:nvSpPr>
          <p:spPr bwMode="auto">
            <a:xfrm>
              <a:off x="1256" y="3384"/>
              <a:ext cx="175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9pPr>
            </a:lstStyle>
            <a:p>
              <a:r>
                <a:rPr lang="en-US" sz="1000" b="0" baseline="0">
                  <a:latin typeface="Calibri"/>
                  <a:cs typeface="Calibri"/>
                </a:rPr>
                <a:t>O</a:t>
              </a:r>
            </a:p>
          </p:txBody>
        </p:sp>
        <p:sp>
          <p:nvSpPr>
            <p:cNvPr id="75821" name="Text Box 135"/>
            <p:cNvSpPr txBox="1">
              <a:spLocks noChangeArrowheads="1"/>
            </p:cNvSpPr>
            <p:nvPr/>
          </p:nvSpPr>
          <p:spPr bwMode="auto">
            <a:xfrm>
              <a:off x="1432" y="3518"/>
              <a:ext cx="157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9pPr>
            </a:lstStyle>
            <a:p>
              <a:r>
                <a:rPr lang="en-US" sz="1000" b="0" baseline="0">
                  <a:latin typeface="Calibri"/>
                  <a:cs typeface="Calibri"/>
                </a:rPr>
                <a:t>1</a:t>
              </a:r>
            </a:p>
          </p:txBody>
        </p:sp>
        <p:sp>
          <p:nvSpPr>
            <p:cNvPr id="75822" name="Text Box 136"/>
            <p:cNvSpPr txBox="1">
              <a:spLocks noChangeArrowheads="1"/>
            </p:cNvSpPr>
            <p:nvPr/>
          </p:nvSpPr>
          <p:spPr bwMode="auto">
            <a:xfrm>
              <a:off x="1213" y="3550"/>
              <a:ext cx="157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9pPr>
            </a:lstStyle>
            <a:p>
              <a:r>
                <a:rPr lang="en-US" sz="1000" b="0" baseline="0">
                  <a:latin typeface="Calibri"/>
                  <a:cs typeface="Calibri"/>
                </a:rPr>
                <a:t>2</a:t>
              </a:r>
            </a:p>
          </p:txBody>
        </p:sp>
        <p:sp>
          <p:nvSpPr>
            <p:cNvPr id="75823" name="Text Box 137"/>
            <p:cNvSpPr txBox="1">
              <a:spLocks noChangeArrowheads="1"/>
            </p:cNvSpPr>
            <p:nvPr/>
          </p:nvSpPr>
          <p:spPr bwMode="auto">
            <a:xfrm>
              <a:off x="958" y="3640"/>
              <a:ext cx="157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9pPr>
            </a:lstStyle>
            <a:p>
              <a:r>
                <a:rPr lang="en-US" sz="1000" b="0" baseline="0">
                  <a:latin typeface="Calibri"/>
                  <a:cs typeface="Calibri"/>
                </a:rPr>
                <a:t>3</a:t>
              </a:r>
            </a:p>
          </p:txBody>
        </p:sp>
        <p:sp>
          <p:nvSpPr>
            <p:cNvPr id="75824" name="Text Box 138"/>
            <p:cNvSpPr txBox="1">
              <a:spLocks noChangeArrowheads="1"/>
            </p:cNvSpPr>
            <p:nvPr/>
          </p:nvSpPr>
          <p:spPr bwMode="auto">
            <a:xfrm>
              <a:off x="778" y="3304"/>
              <a:ext cx="157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9pPr>
            </a:lstStyle>
            <a:p>
              <a:r>
                <a:rPr lang="en-US" sz="1000" b="0" baseline="0">
                  <a:latin typeface="Calibri"/>
                  <a:cs typeface="Calibri"/>
                </a:rPr>
                <a:t>4</a:t>
              </a:r>
            </a:p>
          </p:txBody>
        </p:sp>
        <p:sp>
          <p:nvSpPr>
            <p:cNvPr id="75825" name="Text Box 139"/>
            <p:cNvSpPr txBox="1">
              <a:spLocks noChangeArrowheads="1"/>
            </p:cNvSpPr>
            <p:nvPr/>
          </p:nvSpPr>
          <p:spPr bwMode="auto">
            <a:xfrm>
              <a:off x="1013" y="3405"/>
              <a:ext cx="157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9pPr>
            </a:lstStyle>
            <a:p>
              <a:r>
                <a:rPr lang="en-US" sz="1000" b="0" baseline="0">
                  <a:latin typeface="Calibri"/>
                  <a:cs typeface="Calibri"/>
                </a:rPr>
                <a:t>5</a:t>
              </a:r>
            </a:p>
          </p:txBody>
        </p:sp>
        <p:sp>
          <p:nvSpPr>
            <p:cNvPr id="75826" name="Text Box 140"/>
            <p:cNvSpPr txBox="1">
              <a:spLocks noChangeArrowheads="1"/>
            </p:cNvSpPr>
            <p:nvPr/>
          </p:nvSpPr>
          <p:spPr bwMode="auto">
            <a:xfrm>
              <a:off x="845" y="3239"/>
              <a:ext cx="157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9pPr>
            </a:lstStyle>
            <a:p>
              <a:r>
                <a:rPr lang="en-US" sz="1000" b="0" baseline="0">
                  <a:latin typeface="Calibri"/>
                  <a:cs typeface="Calibri"/>
                </a:rPr>
                <a:t>6</a:t>
              </a:r>
            </a:p>
          </p:txBody>
        </p:sp>
        <p:grpSp>
          <p:nvGrpSpPr>
            <p:cNvPr id="75827" name="Group 141"/>
            <p:cNvGrpSpPr>
              <a:grpSpLocks/>
            </p:cNvGrpSpPr>
            <p:nvPr/>
          </p:nvGrpSpPr>
          <p:grpSpPr bwMode="auto">
            <a:xfrm>
              <a:off x="2653" y="3447"/>
              <a:ext cx="634" cy="227"/>
              <a:chOff x="2304" y="3552"/>
              <a:chExt cx="792" cy="312"/>
            </a:xfrm>
          </p:grpSpPr>
          <p:sp>
            <p:nvSpPr>
              <p:cNvPr id="75850" name="Freeform 142"/>
              <p:cNvSpPr>
                <a:spLocks/>
              </p:cNvSpPr>
              <p:nvPr/>
            </p:nvSpPr>
            <p:spPr bwMode="auto">
              <a:xfrm>
                <a:off x="2304" y="3552"/>
                <a:ext cx="786" cy="312"/>
              </a:xfrm>
              <a:custGeom>
                <a:avLst/>
                <a:gdLst>
                  <a:gd name="T0" fmla="*/ 0 w 786"/>
                  <a:gd name="T1" fmla="*/ 0 h 312"/>
                  <a:gd name="T2" fmla="*/ 198 w 786"/>
                  <a:gd name="T3" fmla="*/ 294 h 312"/>
                  <a:gd name="T4" fmla="*/ 534 w 786"/>
                  <a:gd name="T5" fmla="*/ 168 h 312"/>
                  <a:gd name="T6" fmla="*/ 786 w 786"/>
                  <a:gd name="T7" fmla="*/ 312 h 31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786"/>
                  <a:gd name="T13" fmla="*/ 0 h 312"/>
                  <a:gd name="T14" fmla="*/ 786 w 786"/>
                  <a:gd name="T15" fmla="*/ 312 h 31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786" h="312">
                    <a:moveTo>
                      <a:pt x="0" y="0"/>
                    </a:moveTo>
                    <a:lnTo>
                      <a:pt x="198" y="294"/>
                    </a:lnTo>
                    <a:lnTo>
                      <a:pt x="534" y="168"/>
                    </a:lnTo>
                    <a:lnTo>
                      <a:pt x="786" y="312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baseline="0">
                  <a:latin typeface="Calibri"/>
                  <a:cs typeface="Calibri"/>
                </a:endParaRPr>
              </a:p>
            </p:txBody>
          </p:sp>
          <p:sp>
            <p:nvSpPr>
              <p:cNvPr id="75851" name="Freeform 143"/>
              <p:cNvSpPr>
                <a:spLocks/>
              </p:cNvSpPr>
              <p:nvPr/>
            </p:nvSpPr>
            <p:spPr bwMode="auto">
              <a:xfrm rot="10800000">
                <a:off x="2310" y="3552"/>
                <a:ext cx="786" cy="312"/>
              </a:xfrm>
              <a:custGeom>
                <a:avLst/>
                <a:gdLst>
                  <a:gd name="T0" fmla="*/ 0 w 786"/>
                  <a:gd name="T1" fmla="*/ 0 h 312"/>
                  <a:gd name="T2" fmla="*/ 198 w 786"/>
                  <a:gd name="T3" fmla="*/ 294 h 312"/>
                  <a:gd name="T4" fmla="*/ 534 w 786"/>
                  <a:gd name="T5" fmla="*/ 168 h 312"/>
                  <a:gd name="T6" fmla="*/ 786 w 786"/>
                  <a:gd name="T7" fmla="*/ 312 h 31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786"/>
                  <a:gd name="T13" fmla="*/ 0 h 312"/>
                  <a:gd name="T14" fmla="*/ 786 w 786"/>
                  <a:gd name="T15" fmla="*/ 312 h 31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786" h="312">
                    <a:moveTo>
                      <a:pt x="0" y="0"/>
                    </a:moveTo>
                    <a:lnTo>
                      <a:pt x="198" y="294"/>
                    </a:lnTo>
                    <a:lnTo>
                      <a:pt x="534" y="168"/>
                    </a:lnTo>
                    <a:lnTo>
                      <a:pt x="786" y="312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baseline="0">
                  <a:latin typeface="Calibri"/>
                  <a:cs typeface="Calibri"/>
                </a:endParaRPr>
              </a:p>
            </p:txBody>
          </p:sp>
        </p:grpSp>
        <p:sp>
          <p:nvSpPr>
            <p:cNvPr id="75828" name="Line 144"/>
            <p:cNvSpPr>
              <a:spLocks noChangeShapeType="1"/>
            </p:cNvSpPr>
            <p:nvPr/>
          </p:nvSpPr>
          <p:spPr bwMode="auto">
            <a:xfrm flipH="1" flipV="1">
              <a:off x="2782" y="3438"/>
              <a:ext cx="82" cy="1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baseline="0">
                <a:latin typeface="Calibri"/>
                <a:cs typeface="Calibri"/>
              </a:endParaRPr>
            </a:p>
          </p:txBody>
        </p:sp>
        <p:sp>
          <p:nvSpPr>
            <p:cNvPr id="75829" name="Line 145"/>
            <p:cNvSpPr>
              <a:spLocks noChangeShapeType="1"/>
            </p:cNvSpPr>
            <p:nvPr/>
          </p:nvSpPr>
          <p:spPr bwMode="auto">
            <a:xfrm flipH="1" flipV="1">
              <a:off x="3080" y="3569"/>
              <a:ext cx="101" cy="13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baseline="0">
                <a:latin typeface="Calibri"/>
                <a:cs typeface="Calibri"/>
              </a:endParaRPr>
            </a:p>
          </p:txBody>
        </p:sp>
        <p:sp>
          <p:nvSpPr>
            <p:cNvPr id="75830" name="Line 146"/>
            <p:cNvSpPr>
              <a:spLocks noChangeShapeType="1"/>
            </p:cNvSpPr>
            <p:nvPr/>
          </p:nvSpPr>
          <p:spPr bwMode="auto">
            <a:xfrm flipV="1">
              <a:off x="3282" y="3630"/>
              <a:ext cx="154" cy="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baseline="0">
                <a:latin typeface="Calibri"/>
                <a:cs typeface="Calibri"/>
              </a:endParaRPr>
            </a:p>
          </p:txBody>
        </p:sp>
        <p:sp>
          <p:nvSpPr>
            <p:cNvPr id="75831" name="Line 147"/>
            <p:cNvSpPr>
              <a:spLocks noChangeShapeType="1"/>
            </p:cNvSpPr>
            <p:nvPr/>
          </p:nvSpPr>
          <p:spPr bwMode="auto">
            <a:xfrm flipV="1">
              <a:off x="2504" y="3442"/>
              <a:ext cx="149" cy="5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baseline="0">
                <a:latin typeface="Calibri"/>
                <a:cs typeface="Calibri"/>
              </a:endParaRPr>
            </a:p>
          </p:txBody>
        </p:sp>
        <p:sp>
          <p:nvSpPr>
            <p:cNvPr id="75832" name="Line 148"/>
            <p:cNvSpPr>
              <a:spLocks noChangeShapeType="1"/>
            </p:cNvSpPr>
            <p:nvPr/>
          </p:nvSpPr>
          <p:spPr bwMode="auto">
            <a:xfrm flipH="1" flipV="1">
              <a:off x="2686" y="3600"/>
              <a:ext cx="125" cy="6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baseline="0">
                <a:latin typeface="Calibri"/>
                <a:cs typeface="Calibri"/>
              </a:endParaRPr>
            </a:p>
          </p:txBody>
        </p:sp>
        <p:sp>
          <p:nvSpPr>
            <p:cNvPr id="75833" name="Text Box 149"/>
            <p:cNvSpPr txBox="1">
              <a:spLocks noChangeArrowheads="1"/>
            </p:cNvSpPr>
            <p:nvPr/>
          </p:nvSpPr>
          <p:spPr bwMode="auto">
            <a:xfrm>
              <a:off x="2318" y="3452"/>
              <a:ext cx="220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9pPr>
            </a:lstStyle>
            <a:p>
              <a:r>
                <a:rPr lang="en-US" sz="1000" b="0" baseline="0">
                  <a:latin typeface="Calibri"/>
                  <a:cs typeface="Calibri"/>
                </a:rPr>
                <a:t>HO</a:t>
              </a:r>
            </a:p>
          </p:txBody>
        </p:sp>
        <p:sp>
          <p:nvSpPr>
            <p:cNvPr id="75834" name="Text Box 150"/>
            <p:cNvSpPr txBox="1">
              <a:spLocks noChangeArrowheads="1"/>
            </p:cNvSpPr>
            <p:nvPr/>
          </p:nvSpPr>
          <p:spPr bwMode="auto">
            <a:xfrm>
              <a:off x="2496" y="3557"/>
              <a:ext cx="220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9pPr>
            </a:lstStyle>
            <a:p>
              <a:r>
                <a:rPr lang="en-US" sz="1000" b="0" baseline="0">
                  <a:latin typeface="Calibri"/>
                  <a:cs typeface="Calibri"/>
                </a:rPr>
                <a:t>HO</a:t>
              </a:r>
            </a:p>
          </p:txBody>
        </p:sp>
        <p:sp>
          <p:nvSpPr>
            <p:cNvPr id="75835" name="Text Box 151"/>
            <p:cNvSpPr txBox="1">
              <a:spLocks noChangeArrowheads="1"/>
            </p:cNvSpPr>
            <p:nvPr/>
          </p:nvSpPr>
          <p:spPr bwMode="auto">
            <a:xfrm>
              <a:off x="3399" y="3553"/>
              <a:ext cx="221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9pPr>
            </a:lstStyle>
            <a:p>
              <a:r>
                <a:rPr lang="en-US" sz="1000" b="0" baseline="0">
                  <a:latin typeface="Calibri"/>
                  <a:cs typeface="Calibri"/>
                </a:rPr>
                <a:t>OH</a:t>
              </a:r>
            </a:p>
          </p:txBody>
        </p:sp>
        <p:sp>
          <p:nvSpPr>
            <p:cNvPr id="75836" name="Text Box 152"/>
            <p:cNvSpPr txBox="1">
              <a:spLocks noChangeArrowheads="1"/>
            </p:cNvSpPr>
            <p:nvPr/>
          </p:nvSpPr>
          <p:spPr bwMode="auto">
            <a:xfrm>
              <a:off x="2671" y="3298"/>
              <a:ext cx="506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9pPr>
            </a:lstStyle>
            <a:p>
              <a:r>
                <a:rPr lang="en-US" sz="1000" b="0" baseline="0">
                  <a:latin typeface="Calibri"/>
                  <a:cs typeface="Calibri"/>
                </a:rPr>
                <a:t>CH2OPO32-</a:t>
              </a:r>
            </a:p>
            <a:p>
              <a:endParaRPr lang="en-US" sz="1000" b="0" baseline="0">
                <a:latin typeface="Calibri"/>
                <a:cs typeface="Calibri"/>
              </a:endParaRPr>
            </a:p>
          </p:txBody>
        </p:sp>
        <p:sp>
          <p:nvSpPr>
            <p:cNvPr id="75837" name="Rectangle 153"/>
            <p:cNvSpPr>
              <a:spLocks noChangeArrowheads="1"/>
            </p:cNvSpPr>
            <p:nvPr/>
          </p:nvSpPr>
          <p:spPr bwMode="auto">
            <a:xfrm>
              <a:off x="3080" y="3449"/>
              <a:ext cx="104" cy="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baseline="0">
                <a:latin typeface="Calibri"/>
                <a:cs typeface="Calibri"/>
              </a:endParaRPr>
            </a:p>
          </p:txBody>
        </p:sp>
        <p:sp>
          <p:nvSpPr>
            <p:cNvPr id="75838" name="Text Box 154"/>
            <p:cNvSpPr txBox="1">
              <a:spLocks noChangeArrowheads="1"/>
            </p:cNvSpPr>
            <p:nvPr/>
          </p:nvSpPr>
          <p:spPr bwMode="auto">
            <a:xfrm>
              <a:off x="3048" y="3400"/>
              <a:ext cx="175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9pPr>
            </a:lstStyle>
            <a:p>
              <a:r>
                <a:rPr lang="en-US" sz="1000" b="0" baseline="0">
                  <a:latin typeface="Calibri"/>
                  <a:cs typeface="Calibri"/>
                </a:rPr>
                <a:t>O</a:t>
              </a:r>
            </a:p>
          </p:txBody>
        </p:sp>
        <p:sp>
          <p:nvSpPr>
            <p:cNvPr id="75839" name="Text Box 155"/>
            <p:cNvSpPr txBox="1">
              <a:spLocks noChangeArrowheads="1"/>
            </p:cNvSpPr>
            <p:nvPr/>
          </p:nvSpPr>
          <p:spPr bwMode="auto">
            <a:xfrm>
              <a:off x="3224" y="3534"/>
              <a:ext cx="157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9pPr>
            </a:lstStyle>
            <a:p>
              <a:r>
                <a:rPr lang="en-US" sz="1000" b="0" baseline="0">
                  <a:latin typeface="Calibri"/>
                  <a:cs typeface="Calibri"/>
                </a:rPr>
                <a:t>1</a:t>
              </a:r>
            </a:p>
          </p:txBody>
        </p:sp>
        <p:sp>
          <p:nvSpPr>
            <p:cNvPr id="75840" name="Text Box 156"/>
            <p:cNvSpPr txBox="1">
              <a:spLocks noChangeArrowheads="1"/>
            </p:cNvSpPr>
            <p:nvPr/>
          </p:nvSpPr>
          <p:spPr bwMode="auto">
            <a:xfrm>
              <a:off x="3005" y="3566"/>
              <a:ext cx="157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9pPr>
            </a:lstStyle>
            <a:p>
              <a:r>
                <a:rPr lang="en-US" sz="1000" b="0" baseline="0">
                  <a:latin typeface="Calibri"/>
                  <a:cs typeface="Calibri"/>
                </a:rPr>
                <a:t>2</a:t>
              </a:r>
            </a:p>
          </p:txBody>
        </p:sp>
        <p:sp>
          <p:nvSpPr>
            <p:cNvPr id="75841" name="Text Box 157"/>
            <p:cNvSpPr txBox="1">
              <a:spLocks noChangeArrowheads="1"/>
            </p:cNvSpPr>
            <p:nvPr/>
          </p:nvSpPr>
          <p:spPr bwMode="auto">
            <a:xfrm>
              <a:off x="2750" y="3656"/>
              <a:ext cx="157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9pPr>
            </a:lstStyle>
            <a:p>
              <a:r>
                <a:rPr lang="en-US" sz="1000" b="0" baseline="0">
                  <a:latin typeface="Calibri"/>
                  <a:cs typeface="Calibri"/>
                </a:rPr>
                <a:t>3</a:t>
              </a:r>
            </a:p>
          </p:txBody>
        </p:sp>
        <p:sp>
          <p:nvSpPr>
            <p:cNvPr id="75842" name="Text Box 158"/>
            <p:cNvSpPr txBox="1">
              <a:spLocks noChangeArrowheads="1"/>
            </p:cNvSpPr>
            <p:nvPr/>
          </p:nvSpPr>
          <p:spPr bwMode="auto">
            <a:xfrm>
              <a:off x="2570" y="3320"/>
              <a:ext cx="157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9pPr>
            </a:lstStyle>
            <a:p>
              <a:r>
                <a:rPr lang="en-US" sz="1000" b="0" baseline="0">
                  <a:latin typeface="Calibri"/>
                  <a:cs typeface="Calibri"/>
                </a:rPr>
                <a:t>4</a:t>
              </a:r>
            </a:p>
          </p:txBody>
        </p:sp>
        <p:sp>
          <p:nvSpPr>
            <p:cNvPr id="75843" name="Text Box 159"/>
            <p:cNvSpPr txBox="1">
              <a:spLocks noChangeArrowheads="1"/>
            </p:cNvSpPr>
            <p:nvPr/>
          </p:nvSpPr>
          <p:spPr bwMode="auto">
            <a:xfrm>
              <a:off x="2805" y="3421"/>
              <a:ext cx="157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9pPr>
            </a:lstStyle>
            <a:p>
              <a:r>
                <a:rPr lang="en-US" sz="1000" b="0" baseline="0">
                  <a:latin typeface="Calibri"/>
                  <a:cs typeface="Calibri"/>
                </a:rPr>
                <a:t>5</a:t>
              </a:r>
            </a:p>
          </p:txBody>
        </p:sp>
        <p:sp>
          <p:nvSpPr>
            <p:cNvPr id="75844" name="Text Box 160"/>
            <p:cNvSpPr txBox="1">
              <a:spLocks noChangeArrowheads="1"/>
            </p:cNvSpPr>
            <p:nvPr/>
          </p:nvSpPr>
          <p:spPr bwMode="auto">
            <a:xfrm>
              <a:off x="2637" y="3255"/>
              <a:ext cx="157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9pPr>
            </a:lstStyle>
            <a:p>
              <a:r>
                <a:rPr lang="en-US" sz="1000" b="0" baseline="0">
                  <a:latin typeface="Calibri"/>
                  <a:cs typeface="Calibri"/>
                </a:rPr>
                <a:t>6</a:t>
              </a:r>
            </a:p>
          </p:txBody>
        </p:sp>
        <p:sp>
          <p:nvSpPr>
            <p:cNvPr id="75845" name="Line 161"/>
            <p:cNvSpPr>
              <a:spLocks noChangeShapeType="1"/>
            </p:cNvSpPr>
            <p:nvPr/>
          </p:nvSpPr>
          <p:spPr bwMode="auto">
            <a:xfrm>
              <a:off x="1804" y="3562"/>
              <a:ext cx="49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/>
            <a:lstStyle/>
            <a:p>
              <a:endParaRPr lang="en-US" baseline="0">
                <a:latin typeface="Calibri"/>
                <a:cs typeface="Calibri"/>
              </a:endParaRPr>
            </a:p>
          </p:txBody>
        </p:sp>
        <p:sp>
          <p:nvSpPr>
            <p:cNvPr id="75846" name="Line 162"/>
            <p:cNvSpPr>
              <a:spLocks noChangeShapeType="1"/>
            </p:cNvSpPr>
            <p:nvPr/>
          </p:nvSpPr>
          <p:spPr bwMode="auto">
            <a:xfrm>
              <a:off x="1784" y="3644"/>
              <a:ext cx="49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arrow" w="med" len="med"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/>
            <a:lstStyle/>
            <a:p>
              <a:endParaRPr lang="en-US" baseline="0">
                <a:latin typeface="Calibri"/>
                <a:cs typeface="Calibri"/>
              </a:endParaRPr>
            </a:p>
          </p:txBody>
        </p:sp>
        <p:sp>
          <p:nvSpPr>
            <p:cNvPr id="75847" name="Line 163"/>
            <p:cNvSpPr>
              <a:spLocks noChangeShapeType="1"/>
            </p:cNvSpPr>
            <p:nvPr/>
          </p:nvSpPr>
          <p:spPr bwMode="auto">
            <a:xfrm>
              <a:off x="3660" y="3594"/>
              <a:ext cx="49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/>
            <a:lstStyle/>
            <a:p>
              <a:endParaRPr lang="en-US" baseline="0">
                <a:latin typeface="Calibri"/>
                <a:cs typeface="Calibri"/>
              </a:endParaRPr>
            </a:p>
          </p:txBody>
        </p:sp>
        <p:sp>
          <p:nvSpPr>
            <p:cNvPr id="75848" name="Text Box 164"/>
            <p:cNvSpPr txBox="1">
              <a:spLocks noChangeArrowheads="1"/>
            </p:cNvSpPr>
            <p:nvPr/>
          </p:nvSpPr>
          <p:spPr bwMode="auto">
            <a:xfrm>
              <a:off x="3807" y="3471"/>
              <a:ext cx="205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9pPr>
            </a:lstStyle>
            <a:p>
              <a:r>
                <a:rPr lang="en-US" sz="2000" baseline="0">
                  <a:solidFill>
                    <a:srgbClr val="1269B0"/>
                  </a:solidFill>
                  <a:latin typeface="Calibri"/>
                  <a:cs typeface="Calibri"/>
                </a:rPr>
                <a:t>X</a:t>
              </a:r>
            </a:p>
          </p:txBody>
        </p:sp>
        <p:sp>
          <p:nvSpPr>
            <p:cNvPr id="75849" name="Text Box 165"/>
            <p:cNvSpPr txBox="1">
              <a:spLocks noChangeArrowheads="1"/>
            </p:cNvSpPr>
            <p:nvPr/>
          </p:nvSpPr>
          <p:spPr bwMode="auto">
            <a:xfrm>
              <a:off x="3108" y="3677"/>
              <a:ext cx="259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9pPr>
            </a:lstStyle>
            <a:p>
              <a:r>
                <a:rPr lang="en-US" sz="1200" b="0" baseline="0">
                  <a:latin typeface="Calibri"/>
                  <a:cs typeface="Calibri"/>
                </a:rPr>
                <a:t>18F</a:t>
              </a:r>
            </a:p>
          </p:txBody>
        </p:sp>
      </p:grpSp>
      <p:sp>
        <p:nvSpPr>
          <p:cNvPr id="75796" name="Text Box 170"/>
          <p:cNvSpPr txBox="1">
            <a:spLocks noChangeArrowheads="1"/>
          </p:cNvSpPr>
          <p:nvPr/>
        </p:nvSpPr>
        <p:spPr bwMode="auto">
          <a:xfrm>
            <a:off x="2284785" y="2159610"/>
            <a:ext cx="126188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9pPr>
          </a:lstStyle>
          <a:p>
            <a:r>
              <a:rPr lang="en-US" sz="1800" baseline="0">
                <a:latin typeface="Calibri"/>
                <a:cs typeface="Calibri"/>
              </a:rPr>
              <a:t>hexokinase</a:t>
            </a:r>
          </a:p>
        </p:txBody>
      </p:sp>
      <p:sp>
        <p:nvSpPr>
          <p:cNvPr id="75797" name="Text Box 171"/>
          <p:cNvSpPr txBox="1">
            <a:spLocks noChangeArrowheads="1"/>
          </p:cNvSpPr>
          <p:nvPr/>
        </p:nvSpPr>
        <p:spPr bwMode="auto">
          <a:xfrm>
            <a:off x="5218485" y="2210410"/>
            <a:ext cx="120217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9pPr>
          </a:lstStyle>
          <a:p>
            <a:r>
              <a:rPr lang="en-US" sz="1800" baseline="0">
                <a:latin typeface="Calibri"/>
                <a:cs typeface="Calibri"/>
              </a:rPr>
              <a:t>isomerase</a:t>
            </a:r>
          </a:p>
        </p:txBody>
      </p:sp>
      <p:sp>
        <p:nvSpPr>
          <p:cNvPr id="75798" name="Text Box 172"/>
          <p:cNvSpPr txBox="1">
            <a:spLocks noChangeArrowheads="1"/>
          </p:cNvSpPr>
          <p:nvPr/>
        </p:nvSpPr>
        <p:spPr bwMode="auto">
          <a:xfrm>
            <a:off x="900485" y="3032735"/>
            <a:ext cx="119130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9pPr>
          </a:lstStyle>
          <a:p>
            <a:r>
              <a:rPr lang="en-US" sz="1600" baseline="0">
                <a:latin typeface="Calibri"/>
                <a:cs typeface="Calibri"/>
              </a:rPr>
              <a:t>Glucose (G)</a:t>
            </a:r>
          </a:p>
        </p:txBody>
      </p:sp>
      <p:sp>
        <p:nvSpPr>
          <p:cNvPr id="75800" name="Text Box 175"/>
          <p:cNvSpPr txBox="1">
            <a:spLocks noChangeArrowheads="1"/>
          </p:cNvSpPr>
          <p:nvPr/>
        </p:nvSpPr>
        <p:spPr bwMode="auto">
          <a:xfrm>
            <a:off x="653751" y="5323316"/>
            <a:ext cx="1860305" cy="584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9pPr>
          </a:lstStyle>
          <a:p>
            <a:pPr algn="ctr"/>
            <a:r>
              <a:rPr lang="en-US" sz="1600" baseline="0">
                <a:solidFill>
                  <a:srgbClr val="1269B0"/>
                </a:solidFill>
                <a:latin typeface="Calibri"/>
                <a:cs typeface="Calibri"/>
              </a:rPr>
              <a:t>[18F]-2-fluoro-2-</a:t>
            </a:r>
          </a:p>
          <a:p>
            <a:pPr algn="ctr"/>
            <a:r>
              <a:rPr lang="en-US" sz="1600" baseline="0" err="1">
                <a:solidFill>
                  <a:srgbClr val="1269B0"/>
                </a:solidFill>
                <a:latin typeface="Calibri"/>
                <a:cs typeface="Calibri"/>
              </a:rPr>
              <a:t>deoxyglucose</a:t>
            </a:r>
            <a:r>
              <a:rPr lang="en-US" sz="1600" baseline="0">
                <a:solidFill>
                  <a:srgbClr val="1269B0"/>
                </a:solidFill>
                <a:latin typeface="Calibri"/>
                <a:cs typeface="Calibri"/>
              </a:rPr>
              <a:t> (FDG)</a:t>
            </a:r>
          </a:p>
        </p:txBody>
      </p:sp>
      <p:sp>
        <p:nvSpPr>
          <p:cNvPr id="75801" name="Text Box 176"/>
          <p:cNvSpPr txBox="1">
            <a:spLocks noChangeArrowheads="1"/>
          </p:cNvSpPr>
          <p:nvPr/>
        </p:nvSpPr>
        <p:spPr bwMode="auto">
          <a:xfrm>
            <a:off x="3186485" y="3070835"/>
            <a:ext cx="320675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9pPr>
          </a:lstStyle>
          <a:p>
            <a:r>
              <a:rPr lang="en-US" sz="1600" baseline="0">
                <a:latin typeface="Calibri"/>
                <a:cs typeface="Calibri"/>
              </a:rPr>
              <a:t>Glucose -6-phosphate(G6P)</a:t>
            </a:r>
          </a:p>
        </p:txBody>
      </p:sp>
      <p:sp>
        <p:nvSpPr>
          <p:cNvPr id="75803" name="Text Box 178"/>
          <p:cNvSpPr txBox="1">
            <a:spLocks noChangeArrowheads="1"/>
          </p:cNvSpPr>
          <p:nvPr/>
        </p:nvSpPr>
        <p:spPr bwMode="auto">
          <a:xfrm>
            <a:off x="4189785" y="5412216"/>
            <a:ext cx="752129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9pPr>
          </a:lstStyle>
          <a:p>
            <a:r>
              <a:rPr lang="en-US" sz="1600" baseline="0">
                <a:solidFill>
                  <a:srgbClr val="1269B0"/>
                </a:solidFill>
                <a:latin typeface="Calibri"/>
                <a:cs typeface="Calibri"/>
              </a:rPr>
              <a:t>FDG6P</a:t>
            </a:r>
          </a:p>
        </p:txBody>
      </p:sp>
      <p:sp>
        <p:nvSpPr>
          <p:cNvPr id="75804" name="Text Box 179"/>
          <p:cNvSpPr txBox="1">
            <a:spLocks noChangeArrowheads="1"/>
          </p:cNvSpPr>
          <p:nvPr/>
        </p:nvSpPr>
        <p:spPr bwMode="auto">
          <a:xfrm>
            <a:off x="6104310" y="3083535"/>
            <a:ext cx="273685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9pPr>
          </a:lstStyle>
          <a:p>
            <a:r>
              <a:rPr lang="en-US" sz="1600" baseline="0">
                <a:latin typeface="Calibri"/>
                <a:cs typeface="Calibri"/>
              </a:rPr>
              <a:t>Fructose-6-phosphate(G6P)</a:t>
            </a:r>
          </a:p>
        </p:txBody>
      </p:sp>
      <p:sp>
        <p:nvSpPr>
          <p:cNvPr id="75805" name="Line 180"/>
          <p:cNvSpPr>
            <a:spLocks noChangeShapeType="1"/>
          </p:cNvSpPr>
          <p:nvPr/>
        </p:nvSpPr>
        <p:spPr bwMode="auto">
          <a:xfrm>
            <a:off x="7793410" y="2691422"/>
            <a:ext cx="790575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en-US" baseline="0">
              <a:latin typeface="Calibri"/>
              <a:cs typeface="Calibri"/>
            </a:endParaRPr>
          </a:p>
        </p:txBody>
      </p:sp>
      <p:sp>
        <p:nvSpPr>
          <p:cNvPr id="75807" name="Text Box 182"/>
          <p:cNvSpPr txBox="1">
            <a:spLocks noChangeArrowheads="1"/>
          </p:cNvSpPr>
          <p:nvPr/>
        </p:nvSpPr>
        <p:spPr bwMode="auto">
          <a:xfrm>
            <a:off x="6488485" y="4656566"/>
            <a:ext cx="1962246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9pPr>
          </a:lstStyle>
          <a:p>
            <a:r>
              <a:rPr lang="en-US" sz="2000" baseline="0">
                <a:solidFill>
                  <a:srgbClr val="1269B0"/>
                </a:solidFill>
                <a:latin typeface="Calibri"/>
                <a:cs typeface="Calibri"/>
              </a:rPr>
              <a:t>Ligand trapped</a:t>
            </a:r>
          </a:p>
          <a:p>
            <a:r>
              <a:rPr lang="en-US" sz="2000" baseline="0">
                <a:solidFill>
                  <a:srgbClr val="1269B0"/>
                </a:solidFill>
                <a:latin typeface="Calibri"/>
                <a:cs typeface="Calibri"/>
              </a:rPr>
              <a:t>in cells as FDG6P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Quantitative PET – cell energy metabolism</a:t>
            </a:r>
          </a:p>
        </p:txBody>
      </p:sp>
      <p:sp>
        <p:nvSpPr>
          <p:cNvPr id="178" name="Text Box 8">
            <a:extLst>
              <a:ext uri="{FF2B5EF4-FFF2-40B4-BE49-F238E27FC236}">
                <a16:creationId xmlns:a16="http://schemas.microsoft.com/office/drawing/2014/main" id="{22D1239B-B6F4-2C4B-AA92-A2B0325BED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1329" y="1484563"/>
            <a:ext cx="756126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9pPr>
          </a:lstStyle>
          <a:p>
            <a:r>
              <a:rPr lang="en-US" sz="2000" baseline="0">
                <a:solidFill>
                  <a:srgbClr val="1269B0"/>
                </a:solidFill>
                <a:latin typeface="Calibri"/>
                <a:cs typeface="Calibri"/>
              </a:rPr>
              <a:t>Native glucose utilization</a:t>
            </a:r>
            <a:endParaRPr lang="en-US" sz="2000" baseline="0">
              <a:solidFill>
                <a:srgbClr val="1269B0"/>
              </a:solidFill>
              <a:latin typeface="Calibri"/>
              <a:cs typeface="Calibri"/>
              <a:sym typeface="Symbol" charset="0"/>
            </a:endParaRPr>
          </a:p>
        </p:txBody>
      </p:sp>
      <p:sp>
        <p:nvSpPr>
          <p:cNvPr id="179" name="Text Box 8">
            <a:extLst>
              <a:ext uri="{FF2B5EF4-FFF2-40B4-BE49-F238E27FC236}">
                <a16:creationId xmlns:a16="http://schemas.microsoft.com/office/drawing/2014/main" id="{FE6CCDAF-A830-C34A-B3D3-4DB08376DF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1329" y="3897712"/>
            <a:ext cx="756126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9pPr>
          </a:lstStyle>
          <a:p>
            <a:r>
              <a:rPr lang="en-US" sz="2000" baseline="0">
                <a:solidFill>
                  <a:srgbClr val="1269B0"/>
                </a:solidFill>
                <a:latin typeface="Calibri"/>
                <a:cs typeface="Calibri"/>
              </a:rPr>
              <a:t>FDG PET </a:t>
            </a:r>
            <a:r>
              <a:rPr lang="en-US" sz="2000" baseline="0" err="1">
                <a:solidFill>
                  <a:srgbClr val="1269B0"/>
                </a:solidFill>
                <a:latin typeface="Calibri"/>
                <a:cs typeface="Calibri"/>
              </a:rPr>
              <a:t>deoxyglucose</a:t>
            </a:r>
            <a:r>
              <a:rPr lang="en-US" sz="2000" baseline="0">
                <a:solidFill>
                  <a:srgbClr val="1269B0"/>
                </a:solidFill>
                <a:latin typeface="Calibri"/>
                <a:cs typeface="Calibri"/>
              </a:rPr>
              <a:t> utilization</a:t>
            </a:r>
            <a:endParaRPr lang="en-US" sz="2000" baseline="0">
              <a:solidFill>
                <a:srgbClr val="1269B0"/>
              </a:solidFill>
              <a:latin typeface="Calibri"/>
              <a:cs typeface="Calibri"/>
              <a:sym typeface="Symbol" charset="0"/>
            </a:endParaRPr>
          </a:p>
        </p:txBody>
      </p:sp>
      <p:sp>
        <p:nvSpPr>
          <p:cNvPr id="180" name="Slide Number Placeholder 4">
            <a:extLst>
              <a:ext uri="{FF2B5EF4-FFF2-40B4-BE49-F238E27FC236}">
                <a16:creationId xmlns:a16="http://schemas.microsoft.com/office/drawing/2014/main" id="{99DA5A38-3384-2649-8B31-13CE2D6DD0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6579" y="6418070"/>
            <a:ext cx="396836" cy="365125"/>
          </a:xfrm>
        </p:spPr>
        <p:txBody>
          <a:bodyPr/>
          <a:lstStyle/>
          <a:p>
            <a:fld id="{79594931-7310-8546-9CE2-0B8C244628BE}" type="slidenum">
              <a:rPr lang="en-US" smtClean="0"/>
              <a:pPr/>
              <a:t>52</a:t>
            </a:fld>
            <a:endParaRPr lang="en-US"/>
          </a:p>
        </p:txBody>
      </p:sp>
      <p:sp>
        <p:nvSpPr>
          <p:cNvPr id="130" name="AutoShape 10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F692358E-7775-0640-87A8-71CDEF08F3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34940" y="6309320"/>
            <a:ext cx="360114" cy="360114"/>
          </a:xfrm>
          <a:prstGeom prst="actionButtonHome">
            <a:avLst/>
          </a:prstGeom>
          <a:solidFill>
            <a:srgbClr val="BFBFBF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11511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Quantitative PET – FDG compartment models</a:t>
            </a:r>
          </a:p>
        </p:txBody>
      </p:sp>
      <p:pic>
        <p:nvPicPr>
          <p:cNvPr id="76802" name="Picture 2"/>
          <p:cNvPicPr>
            <a:picLocks noGrp="1" noChangeAspect="1" noChangeArrowheads="1"/>
          </p:cNvPicPr>
          <p:nvPr>
            <p:ph idx="4294967295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981" y="1700808"/>
            <a:ext cx="7666037" cy="409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794896" y="3073895"/>
            <a:ext cx="2396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aseline="0">
                <a:latin typeface="Calibri"/>
              </a:rPr>
              <a:t>-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26DF8F-378D-1049-8245-2D8D3B8D5A18}"/>
              </a:ext>
            </a:extLst>
          </p:cNvPr>
          <p:cNvSpPr txBox="1"/>
          <p:nvPr/>
        </p:nvSpPr>
        <p:spPr>
          <a:xfrm>
            <a:off x="4760391" y="3180305"/>
            <a:ext cx="261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-</a:t>
            </a:r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C065A060-48F0-5447-B3DC-4B12537690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6579" y="6418070"/>
            <a:ext cx="396836" cy="365125"/>
          </a:xfrm>
        </p:spPr>
        <p:txBody>
          <a:bodyPr/>
          <a:lstStyle/>
          <a:p>
            <a:fld id="{79594931-7310-8546-9CE2-0B8C244628BE}" type="slidenum">
              <a:rPr lang="en-US" smtClean="0"/>
              <a:pPr/>
              <a:t>53</a:t>
            </a:fld>
            <a:endParaRPr lang="en-US"/>
          </a:p>
        </p:txBody>
      </p:sp>
      <p:sp>
        <p:nvSpPr>
          <p:cNvPr id="8" name="AutoShape 10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AA3C8086-BCAD-C141-884C-717C12A7AF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34940" y="6309320"/>
            <a:ext cx="360114" cy="360114"/>
          </a:xfrm>
          <a:prstGeom prst="actionButtonHome">
            <a:avLst/>
          </a:prstGeom>
          <a:solidFill>
            <a:srgbClr val="BFBFBF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52499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650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28584004"/>
              </p:ext>
            </p:extLst>
          </p:nvPr>
        </p:nvGraphicFramePr>
        <p:xfrm>
          <a:off x="713731" y="3421119"/>
          <a:ext cx="4011612" cy="779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329" name="Equation" r:id="rId4" imgW="2209680" imgH="419040" progId="Equation.3">
                  <p:embed/>
                </p:oleObj>
              </mc:Choice>
              <mc:Fallback>
                <p:oleObj name="Equation" r:id="rId4" imgW="2209680" imgH="419040" progId="Equation.3">
                  <p:embed/>
                  <p:pic>
                    <p:nvPicPr>
                      <p:cNvPr id="2765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3731" y="3421119"/>
                        <a:ext cx="4011612" cy="7794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651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33635589"/>
              </p:ext>
            </p:extLst>
          </p:nvPr>
        </p:nvGraphicFramePr>
        <p:xfrm>
          <a:off x="743893" y="4195819"/>
          <a:ext cx="2401888" cy="779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330" name="Equation" r:id="rId6" imgW="1320480" imgH="419040" progId="Equation.3">
                  <p:embed/>
                </p:oleObj>
              </mc:Choice>
              <mc:Fallback>
                <p:oleObj name="Equation" r:id="rId6" imgW="1320480" imgH="419040" progId="Equation.3">
                  <p:embed/>
                  <p:pic>
                    <p:nvPicPr>
                      <p:cNvPr id="27651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3893" y="4195819"/>
                        <a:ext cx="2401888" cy="7794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652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42504152"/>
              </p:ext>
            </p:extLst>
          </p:nvPr>
        </p:nvGraphicFramePr>
        <p:xfrm>
          <a:off x="683568" y="1759268"/>
          <a:ext cx="6332538" cy="72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331" name="Equation" r:id="rId8" imgW="3492360" imgH="393480" progId="Equation.3">
                  <p:embed/>
                </p:oleObj>
              </mc:Choice>
              <mc:Fallback>
                <p:oleObj name="Equation" r:id="rId8" imgW="3492360" imgH="393480" progId="Equation.3">
                  <p:embed/>
                  <p:pic>
                    <p:nvPicPr>
                      <p:cNvPr id="27652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3568" y="1759268"/>
                        <a:ext cx="6332538" cy="723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653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92257734"/>
              </p:ext>
            </p:extLst>
          </p:nvPr>
        </p:nvGraphicFramePr>
        <p:xfrm>
          <a:off x="1001712" y="5659367"/>
          <a:ext cx="7140575" cy="750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332" name="Equation" r:id="rId10" imgW="4775040" imgH="482400" progId="Equation.3">
                  <p:embed/>
                </p:oleObj>
              </mc:Choice>
              <mc:Fallback>
                <p:oleObj name="Equation" r:id="rId10" imgW="4775040" imgH="482400" progId="Equation.3">
                  <p:embed/>
                  <p:pic>
                    <p:nvPicPr>
                      <p:cNvPr id="27653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1712" y="5659367"/>
                        <a:ext cx="7140575" cy="750888"/>
                      </a:xfrm>
                      <a:prstGeom prst="rect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  <a:ln w="38100">
                        <a:solidFill>
                          <a:srgbClr val="1269B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659" name="Text Box 12"/>
          <p:cNvSpPr txBox="1">
            <a:spLocks noChangeArrowheads="1"/>
          </p:cNvSpPr>
          <p:nvPr/>
        </p:nvSpPr>
        <p:spPr bwMode="auto">
          <a:xfrm>
            <a:off x="596628" y="1377628"/>
            <a:ext cx="386484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9pPr>
          </a:lstStyle>
          <a:p>
            <a:r>
              <a:rPr lang="en-US" sz="2000" baseline="0">
                <a:solidFill>
                  <a:srgbClr val="1269B0"/>
                </a:solidFill>
                <a:latin typeface="Calibri"/>
                <a:cs typeface="Calibri"/>
              </a:rPr>
              <a:t>Total tracer concentration in tissue</a:t>
            </a:r>
          </a:p>
        </p:txBody>
      </p:sp>
      <p:sp>
        <p:nvSpPr>
          <p:cNvPr id="27660" name="Text Box 13"/>
          <p:cNvSpPr txBox="1">
            <a:spLocks noChangeArrowheads="1"/>
          </p:cNvSpPr>
          <p:nvPr/>
        </p:nvSpPr>
        <p:spPr bwMode="auto">
          <a:xfrm>
            <a:off x="625946" y="2471082"/>
            <a:ext cx="587533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9pPr>
          </a:lstStyle>
          <a:p>
            <a:r>
              <a:rPr lang="en-US" sz="1600" b="0" baseline="0">
                <a:latin typeface="Calibri"/>
                <a:cs typeface="Calibri"/>
              </a:rPr>
              <a:t>(assume </a:t>
            </a:r>
            <a:r>
              <a:rPr lang="en-US" sz="1600" b="0" baseline="0" err="1">
                <a:latin typeface="Calibri"/>
                <a:cs typeface="Calibri"/>
              </a:rPr>
              <a:t>v</a:t>
            </a:r>
            <a:r>
              <a:rPr lang="en-US" sz="1600" b="0" baseline="-25000" err="1">
                <a:latin typeface="Calibri"/>
                <a:cs typeface="Calibri"/>
              </a:rPr>
              <a:t>p</a:t>
            </a:r>
            <a:r>
              <a:rPr lang="en-US" sz="1600" b="0" baseline="0">
                <a:latin typeface="Calibri"/>
                <a:cs typeface="Calibri"/>
              </a:rPr>
              <a:t>&lt;&lt;</a:t>
            </a:r>
            <a:r>
              <a:rPr lang="en-US" sz="1600" b="0" baseline="0" err="1">
                <a:latin typeface="Calibri"/>
                <a:cs typeface="Calibri"/>
              </a:rPr>
              <a:t>v</a:t>
            </a:r>
            <a:r>
              <a:rPr lang="en-US" sz="1600" b="0" baseline="-25000" err="1">
                <a:latin typeface="Calibri"/>
                <a:cs typeface="Calibri"/>
              </a:rPr>
              <a:t>t</a:t>
            </a:r>
            <a:r>
              <a:rPr lang="en-US" sz="1600" b="0" baseline="0" err="1">
                <a:latin typeface="Calibri"/>
                <a:cs typeface="Calibri"/>
                <a:sym typeface="Symbol" charset="0"/>
              </a:rPr>
              <a:t>V</a:t>
            </a:r>
            <a:r>
              <a:rPr lang="en-US" sz="1600" b="0">
                <a:latin typeface="Calibri"/>
                <a:cs typeface="Calibri"/>
                <a:sym typeface="Symbol" charset="0"/>
              </a:rPr>
              <a:t>)</a:t>
            </a:r>
            <a:endParaRPr lang="en-US" sz="1600" b="0" baseline="0">
              <a:latin typeface="Calibri"/>
              <a:cs typeface="Calibri"/>
              <a:sym typeface="Symbol" charset="0"/>
            </a:endParaRPr>
          </a:p>
        </p:txBody>
      </p:sp>
      <p:sp>
        <p:nvSpPr>
          <p:cNvPr id="27661" name="Text Box 14"/>
          <p:cNvSpPr txBox="1">
            <a:spLocks noChangeArrowheads="1"/>
          </p:cNvSpPr>
          <p:nvPr/>
        </p:nvSpPr>
        <p:spPr bwMode="auto">
          <a:xfrm>
            <a:off x="596628" y="2997257"/>
            <a:ext cx="315099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9pPr>
          </a:lstStyle>
          <a:p>
            <a:r>
              <a:rPr lang="en-US" sz="2000" baseline="0">
                <a:solidFill>
                  <a:srgbClr val="1269B0"/>
                </a:solidFill>
                <a:latin typeface="Calibri"/>
                <a:cs typeface="Calibri"/>
              </a:rPr>
              <a:t>Kinetic equations for tracer:</a:t>
            </a:r>
          </a:p>
        </p:txBody>
      </p:sp>
      <p:sp>
        <p:nvSpPr>
          <p:cNvPr id="27662" name="Text Box 15"/>
          <p:cNvSpPr txBox="1">
            <a:spLocks noChangeArrowheads="1"/>
          </p:cNvSpPr>
          <p:nvPr/>
        </p:nvSpPr>
        <p:spPr bwMode="auto">
          <a:xfrm>
            <a:off x="655141" y="5089262"/>
            <a:ext cx="114165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9pPr>
          </a:lstStyle>
          <a:p>
            <a:r>
              <a:rPr lang="en-US" sz="2000" baseline="0">
                <a:solidFill>
                  <a:srgbClr val="1269B0"/>
                </a:solidFill>
                <a:latin typeface="Calibri"/>
                <a:cs typeface="Calibri"/>
              </a:rPr>
              <a:t>Solution: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Quantitative PET – FDG compartment models</a:t>
            </a:r>
          </a:p>
        </p:txBody>
      </p: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82C63C66-B35D-1D47-907B-04CE7E77B8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6579" y="6418070"/>
            <a:ext cx="396836" cy="365125"/>
          </a:xfrm>
        </p:spPr>
        <p:txBody>
          <a:bodyPr/>
          <a:lstStyle/>
          <a:p>
            <a:fld id="{79594931-7310-8546-9CE2-0B8C244628BE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402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Quantitative PET – FDG compartment models</a:t>
            </a:r>
          </a:p>
        </p:txBody>
      </p:sp>
      <p:graphicFrame>
        <p:nvGraphicFramePr>
          <p:cNvPr id="28674" name="Object 2"/>
          <p:cNvGraphicFramePr>
            <a:graphicFrameLocks noGrp="1" noChangeAspect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337857747"/>
              </p:ext>
            </p:extLst>
          </p:nvPr>
        </p:nvGraphicFramePr>
        <p:xfrm>
          <a:off x="2586309" y="2029176"/>
          <a:ext cx="3780882" cy="8049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261" name="Equation" r:id="rId4" imgW="2145960" imgH="457200" progId="Equation.3">
                  <p:embed/>
                </p:oleObj>
              </mc:Choice>
              <mc:Fallback>
                <p:oleObj name="Equation" r:id="rId4" imgW="2145960" imgH="457200" progId="Equation.3">
                  <p:embed/>
                  <p:pic>
                    <p:nvPicPr>
                      <p:cNvPr id="28674" name="Object 2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86309" y="2029176"/>
                        <a:ext cx="3780882" cy="804923"/>
                      </a:xfrm>
                      <a:prstGeom prst="rect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  <a:ln w="38100">
                        <a:solidFill>
                          <a:srgbClr val="1269B0"/>
                        </a:solidFill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67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1697181"/>
              </p:ext>
            </p:extLst>
          </p:nvPr>
        </p:nvGraphicFramePr>
        <p:xfrm>
          <a:off x="2513013" y="3905299"/>
          <a:ext cx="3927475" cy="688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262" name="Equation" r:id="rId6" imgW="2692080" imgH="457200" progId="Equation.3">
                  <p:embed/>
                </p:oleObj>
              </mc:Choice>
              <mc:Fallback>
                <p:oleObj name="Equation" r:id="rId6" imgW="2692080" imgH="457200" progId="Equation.3">
                  <p:embed/>
                  <p:pic>
                    <p:nvPicPr>
                      <p:cNvPr id="28675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3013" y="3905299"/>
                        <a:ext cx="3927475" cy="688975"/>
                      </a:xfrm>
                      <a:prstGeom prst="rect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  <a:ln w="38100">
                        <a:solidFill>
                          <a:srgbClr val="1269B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677" name="Text Box 6"/>
          <p:cNvSpPr txBox="1">
            <a:spLocks noChangeArrowheads="1"/>
          </p:cNvSpPr>
          <p:nvPr/>
        </p:nvSpPr>
        <p:spPr bwMode="auto">
          <a:xfrm>
            <a:off x="611560" y="1487368"/>
            <a:ext cx="266835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9pPr>
          </a:lstStyle>
          <a:p>
            <a:r>
              <a:rPr lang="en-US" sz="2000" baseline="0">
                <a:solidFill>
                  <a:srgbClr val="1269B0"/>
                </a:solidFill>
                <a:latin typeface="Calibri"/>
                <a:cs typeface="Calibri"/>
              </a:rPr>
              <a:t>Metabolic rate of FDG:</a:t>
            </a:r>
          </a:p>
        </p:txBody>
      </p:sp>
      <p:sp>
        <p:nvSpPr>
          <p:cNvPr id="28678" name="Text Box 7"/>
          <p:cNvSpPr txBox="1">
            <a:spLocks noChangeArrowheads="1"/>
          </p:cNvSpPr>
          <p:nvPr/>
        </p:nvSpPr>
        <p:spPr bwMode="auto">
          <a:xfrm>
            <a:off x="611560" y="3321099"/>
            <a:ext cx="508357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9pPr>
          </a:lstStyle>
          <a:p>
            <a:r>
              <a:rPr lang="en-US" sz="2000" baseline="0">
                <a:solidFill>
                  <a:srgbClr val="1269B0"/>
                </a:solidFill>
                <a:latin typeface="Calibri"/>
                <a:cs typeface="Calibri"/>
              </a:rPr>
              <a:t>Metabolic rate of glucose (glucose utilization):</a:t>
            </a:r>
          </a:p>
        </p:txBody>
      </p:sp>
      <p:sp>
        <p:nvSpPr>
          <p:cNvPr id="28679" name="Line 8"/>
          <p:cNvSpPr>
            <a:spLocks noChangeShapeType="1"/>
          </p:cNvSpPr>
          <p:nvPr/>
        </p:nvSpPr>
        <p:spPr bwMode="auto">
          <a:xfrm>
            <a:off x="4877810" y="4550017"/>
            <a:ext cx="0" cy="546100"/>
          </a:xfrm>
          <a:prstGeom prst="line">
            <a:avLst/>
          </a:prstGeom>
          <a:noFill/>
          <a:ln w="28575">
            <a:solidFill>
              <a:srgbClr val="1269B0"/>
            </a:solidFill>
            <a:round/>
            <a:headEnd type="arrow" w="med" len="med"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 sz="1600" baseline="0">
              <a:latin typeface="Calibri"/>
              <a:cs typeface="Calibri"/>
            </a:endParaRPr>
          </a:p>
        </p:txBody>
      </p:sp>
      <p:sp>
        <p:nvSpPr>
          <p:cNvPr id="28680" name="Text Box 9"/>
          <p:cNvSpPr txBox="1">
            <a:spLocks noChangeArrowheads="1"/>
          </p:cNvSpPr>
          <p:nvPr/>
        </p:nvSpPr>
        <p:spPr bwMode="auto">
          <a:xfrm>
            <a:off x="2448474" y="5197657"/>
            <a:ext cx="4882875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9pPr>
          </a:lstStyle>
          <a:p>
            <a:pPr algn="ctr"/>
            <a:r>
              <a:rPr lang="en-US" sz="2000" baseline="0">
                <a:solidFill>
                  <a:srgbClr val="1269B0"/>
                </a:solidFill>
                <a:latin typeface="Calibri"/>
                <a:cs typeface="Calibri"/>
              </a:rPr>
              <a:t>Lumped constant </a:t>
            </a:r>
            <a:r>
              <a:rPr lang="en-US" sz="1600" b="0" baseline="0">
                <a:solidFill>
                  <a:srgbClr val="1269B0"/>
                </a:solidFill>
                <a:latin typeface="Calibri"/>
                <a:cs typeface="Calibri"/>
              </a:rPr>
              <a:t>(ca</a:t>
            </a:r>
            <a:r>
              <a:rPr lang="en-US" sz="1600" b="0">
                <a:solidFill>
                  <a:srgbClr val="1269B0"/>
                </a:solidFill>
                <a:latin typeface="Calibri"/>
                <a:cs typeface="Calibri"/>
              </a:rPr>
              <a:t>. 0.6 in humans)</a:t>
            </a:r>
            <a:endParaRPr lang="en-US" sz="1600" b="0" baseline="0">
              <a:solidFill>
                <a:srgbClr val="1269B0"/>
              </a:solidFill>
              <a:latin typeface="Calibri"/>
              <a:cs typeface="Calibri"/>
            </a:endParaRPr>
          </a:p>
          <a:p>
            <a:pPr algn="ctr"/>
            <a:r>
              <a:rPr lang="en-US" sz="1600" b="0" baseline="0">
                <a:latin typeface="Calibri"/>
                <a:cs typeface="Calibri"/>
              </a:rPr>
              <a:t>Correction factor to translate measured reaction rate for</a:t>
            </a:r>
          </a:p>
          <a:p>
            <a:pPr algn="ctr"/>
            <a:r>
              <a:rPr lang="en-US" sz="1600" b="0" baseline="0">
                <a:latin typeface="Calibri"/>
                <a:cs typeface="Calibri"/>
              </a:rPr>
              <a:t>FDG to that for glucose</a:t>
            </a:r>
          </a:p>
        </p:txBody>
      </p:sp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DFADC602-F88F-6444-AF6B-047597D72C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6579" y="6418070"/>
            <a:ext cx="396836" cy="365125"/>
          </a:xfrm>
        </p:spPr>
        <p:txBody>
          <a:bodyPr/>
          <a:lstStyle/>
          <a:p>
            <a:fld id="{79594931-7310-8546-9CE2-0B8C244628BE}" type="slidenum">
              <a:rPr lang="en-US" smtClean="0"/>
              <a:pPr/>
              <a:t>55</a:t>
            </a:fld>
            <a:endParaRPr lang="en-US"/>
          </a:p>
        </p:txBody>
      </p:sp>
      <p:sp>
        <p:nvSpPr>
          <p:cNvPr id="11" name="AutoShape 10">
            <a:hlinkClick r:id="rId8" action="ppaction://hlinksldjump" highlightClick="1"/>
            <a:extLst>
              <a:ext uri="{FF2B5EF4-FFF2-40B4-BE49-F238E27FC236}">
                <a16:creationId xmlns:a16="http://schemas.microsoft.com/office/drawing/2014/main" id="{AF0B2645-5B76-204D-AE28-095D101E03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34940" y="6309320"/>
            <a:ext cx="360114" cy="360114"/>
          </a:xfrm>
          <a:prstGeom prst="actionButtonHome">
            <a:avLst/>
          </a:prstGeom>
          <a:solidFill>
            <a:srgbClr val="BFBFBF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22018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ChangeArrowheads="1"/>
          </p:cNvSpPr>
          <p:nvPr/>
        </p:nvSpPr>
        <p:spPr bwMode="auto">
          <a:xfrm>
            <a:off x="0" y="32004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de-CH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Quantitative PET – FDG lumped constant</a:t>
            </a:r>
          </a:p>
        </p:txBody>
      </p:sp>
      <p:pic>
        <p:nvPicPr>
          <p:cNvPr id="78851" name="Picture 3"/>
          <p:cNvPicPr>
            <a:picLocks noGrp="1" noChangeAspect="1" noChangeArrowheads="1"/>
          </p:cNvPicPr>
          <p:nvPr>
            <p:ph idx="4294967295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646" y="1553681"/>
            <a:ext cx="8832850" cy="279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8852" name="Text Box 4"/>
          <p:cNvSpPr txBox="1">
            <a:spLocks noChangeArrowheads="1"/>
          </p:cNvSpPr>
          <p:nvPr/>
        </p:nvSpPr>
        <p:spPr bwMode="auto">
          <a:xfrm>
            <a:off x="350713" y="4437112"/>
            <a:ext cx="8613775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b="0">
                <a:latin typeface="Calibri"/>
                <a:cs typeface="Calibri"/>
              </a:rPr>
              <a:t>P</a:t>
            </a:r>
            <a:r>
              <a:rPr lang="en-US" sz="1400" b="0" baseline="0">
                <a:latin typeface="Calibri"/>
                <a:cs typeface="Calibri"/>
              </a:rPr>
              <a:t>atient with brain glioma. The panels include calculated metabolic rate for the true tracer [1-</a:t>
            </a:r>
            <a:r>
              <a:rPr lang="en-US" sz="1400" b="0" baseline="30000">
                <a:latin typeface="Calibri"/>
                <a:cs typeface="Calibri"/>
              </a:rPr>
              <a:t>11</a:t>
            </a:r>
            <a:r>
              <a:rPr lang="en-US" sz="1400" b="0" baseline="0">
                <a:latin typeface="Calibri"/>
                <a:cs typeface="Calibri"/>
              </a:rPr>
              <a:t>C]glucose and the analog FDG. The two PET images were divided (PET</a:t>
            </a:r>
            <a:r>
              <a:rPr lang="en-US" sz="1400" b="0" baseline="-25000">
                <a:latin typeface="Calibri"/>
                <a:cs typeface="Calibri"/>
              </a:rPr>
              <a:t>FDG</a:t>
            </a:r>
            <a:r>
              <a:rPr lang="en-US" sz="1400" b="0" baseline="0">
                <a:latin typeface="Calibri"/>
                <a:cs typeface="Calibri"/>
              </a:rPr>
              <a:t>/</a:t>
            </a:r>
            <a:r>
              <a:rPr lang="en-US" sz="1400" b="0" baseline="0" err="1">
                <a:latin typeface="Calibri"/>
                <a:cs typeface="Calibri"/>
              </a:rPr>
              <a:t>PET</a:t>
            </a:r>
            <a:r>
              <a:rPr lang="en-US" sz="1400" b="0" baseline="-25000" err="1">
                <a:latin typeface="Calibri"/>
                <a:cs typeface="Calibri"/>
              </a:rPr>
              <a:t>glc</a:t>
            </a:r>
            <a:r>
              <a:rPr lang="en-US" sz="1400" b="0" baseline="0">
                <a:latin typeface="Calibri"/>
                <a:cs typeface="Calibri"/>
              </a:rPr>
              <a:t>) on a pixel-by-pixel basis to provide an image of regional variation of the lumped constant LC.</a:t>
            </a:r>
          </a:p>
          <a:p>
            <a:pPr eaLnBrk="1" hangingPunct="1"/>
            <a:endParaRPr lang="en-US" sz="1400" i="1" baseline="0">
              <a:latin typeface="Calibri"/>
              <a:cs typeface="Calibri"/>
            </a:endParaRPr>
          </a:p>
        </p:txBody>
      </p:sp>
      <p:sp>
        <p:nvSpPr>
          <p:cNvPr id="78853" name="Text Box 5"/>
          <p:cNvSpPr txBox="1">
            <a:spLocks noChangeArrowheads="1"/>
          </p:cNvSpPr>
          <p:nvPr/>
        </p:nvSpPr>
        <p:spPr bwMode="auto">
          <a:xfrm>
            <a:off x="343373" y="6121400"/>
            <a:ext cx="271645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9pPr>
          </a:lstStyle>
          <a:p>
            <a:pPr eaLnBrk="1" hangingPunct="1"/>
            <a:r>
              <a:rPr lang="de-CH" sz="1200" b="0" baseline="0">
                <a:latin typeface="Calibri"/>
                <a:cs typeface="Calibri"/>
              </a:rPr>
              <a:t>Krohn et al (2005) </a:t>
            </a:r>
            <a:r>
              <a:rPr lang="en-US" sz="1200" b="0" baseline="0" err="1">
                <a:latin typeface="Calibri"/>
                <a:cs typeface="Calibri"/>
              </a:rPr>
              <a:t>Nucl</a:t>
            </a:r>
            <a:r>
              <a:rPr lang="en-US" sz="1200" b="0" baseline="0">
                <a:latin typeface="Calibri"/>
                <a:cs typeface="Calibri"/>
              </a:rPr>
              <a:t> Med Biol. 32:663 </a:t>
            </a:r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5FD28F48-C881-7741-9360-C9310E2F0E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6579" y="6418070"/>
            <a:ext cx="396836" cy="365125"/>
          </a:xfrm>
        </p:spPr>
        <p:txBody>
          <a:bodyPr/>
          <a:lstStyle/>
          <a:p>
            <a:fld id="{79594931-7310-8546-9CE2-0B8C244628BE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221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Text Box 2"/>
          <p:cNvSpPr txBox="1">
            <a:spLocks noChangeArrowheads="1"/>
          </p:cNvSpPr>
          <p:nvPr/>
        </p:nvSpPr>
        <p:spPr bwMode="auto">
          <a:xfrm>
            <a:off x="674487" y="5754742"/>
            <a:ext cx="792996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9pPr>
          </a:lstStyle>
          <a:p>
            <a:pPr algn="ctr"/>
            <a:r>
              <a:rPr lang="en-US" sz="1800" baseline="0">
                <a:solidFill>
                  <a:srgbClr val="1269B0"/>
                </a:solidFill>
                <a:latin typeface="Calibri"/>
                <a:cs typeface="Calibri"/>
              </a:rPr>
              <a:t>Reduced FDG PET activity in Alzheimer patient compared to age-matched control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Application – FDG PET of Alzheimer disease</a:t>
            </a:r>
          </a:p>
        </p:txBody>
      </p:sp>
      <p:pic>
        <p:nvPicPr>
          <p:cNvPr id="138242" name="Picture 2" descr="https://images.everydayhealth.com/images/senior-health/alzheimers-disease/amyloid-pet-imaging-for-alzheimers-diagnosis-722x406.jpg?w=1110">
            <a:extLst>
              <a:ext uri="{FF2B5EF4-FFF2-40B4-BE49-F238E27FC236}">
                <a16:creationId xmlns:a16="http://schemas.microsoft.com/office/drawing/2014/main" id="{F56FF768-8BDB-614B-AEB0-5DBDED11F5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388" y="1434262"/>
            <a:ext cx="7683224" cy="4320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A96CE595-2CA9-A444-B986-78409A062C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6579" y="6418070"/>
            <a:ext cx="396836" cy="365125"/>
          </a:xfrm>
        </p:spPr>
        <p:txBody>
          <a:bodyPr/>
          <a:lstStyle/>
          <a:p>
            <a:fld id="{79594931-7310-8546-9CE2-0B8C244628BE}" type="slidenum">
              <a:rPr lang="en-US" smtClean="0"/>
              <a:pPr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330840"/>
      </p:ext>
    </p:extLst>
  </p:cSld>
  <p:clrMapOvr>
    <a:masterClrMapping/>
  </p:clrMapOvr>
  <p:transition spd="med">
    <p:pull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38A3F-4629-164C-825B-8E90FF8B19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Application – FDG PET of cocaine abuse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AD43FF-4011-BE40-9216-62C45675EB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9594931-7310-8546-9CE2-0B8C244628BE}" type="slidenum">
              <a:rPr lang="en-US" smtClean="0"/>
              <a:pPr/>
              <a:t>58</a:t>
            </a:fld>
            <a:endParaRPr lang="en-US"/>
          </a:p>
        </p:txBody>
      </p:sp>
      <p:pic>
        <p:nvPicPr>
          <p:cNvPr id="140290" name="Picture 2" descr="https://image.slidesharecdn.com/dent2-090615075419-phpapp02/95/pet-and-spect-scanning-functional-brain-imaging-11-728.jpg?cb=1245052563">
            <a:extLst>
              <a:ext uri="{FF2B5EF4-FFF2-40B4-BE49-F238E27FC236}">
                <a16:creationId xmlns:a16="http://schemas.microsoft.com/office/drawing/2014/main" id="{C8F80E9E-06EB-B642-8CCC-F7E39B49D2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12" t="16565" r="11793" b="15521"/>
          <a:stretch/>
        </p:blipFill>
        <p:spPr bwMode="auto">
          <a:xfrm>
            <a:off x="1187624" y="1844824"/>
            <a:ext cx="6723088" cy="4176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659509B-D78A-1349-92B7-FB53FC922EDF}"/>
              </a:ext>
            </a:extLst>
          </p:cNvPr>
          <p:cNvSpPr txBox="1"/>
          <p:nvPr/>
        </p:nvSpPr>
        <p:spPr>
          <a:xfrm>
            <a:off x="1835696" y="1407278"/>
            <a:ext cx="20183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err="1">
                <a:solidFill>
                  <a:srgbClr val="1269B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Cocaine</a:t>
            </a:r>
            <a:r>
              <a:rPr lang="de-DE" sz="2400" b="1">
                <a:solidFill>
                  <a:srgbClr val="1269B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400" b="1" err="1">
                <a:solidFill>
                  <a:srgbClr val="1269B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abuse</a:t>
            </a:r>
            <a:endParaRPr lang="de-DE" sz="2400" b="1">
              <a:solidFill>
                <a:srgbClr val="1269B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2AB15A-4C4A-0E4B-9C06-308F1844E3BC}"/>
              </a:ext>
            </a:extLst>
          </p:cNvPr>
          <p:cNvSpPr txBox="1"/>
          <p:nvPr/>
        </p:nvSpPr>
        <p:spPr>
          <a:xfrm>
            <a:off x="5652120" y="1407278"/>
            <a:ext cx="11384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>
                <a:solidFill>
                  <a:srgbClr val="1269B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Normal</a:t>
            </a:r>
          </a:p>
        </p:txBody>
      </p:sp>
    </p:spTree>
    <p:extLst>
      <p:ext uri="{BB962C8B-B14F-4D97-AF65-F5344CB8AC3E}">
        <p14:creationId xmlns:p14="http://schemas.microsoft.com/office/powerpoint/2010/main" val="58734785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Application – FDG PET of cancer metastases </a:t>
            </a:r>
          </a:p>
        </p:txBody>
      </p:sp>
      <p:pic>
        <p:nvPicPr>
          <p:cNvPr id="83970" name="Picture 5" descr="case_march05_fig2"/>
          <p:cNvPicPr>
            <a:picLocks noGrp="1" noChangeAspect="1" noChangeArrowheads="1"/>
          </p:cNvPicPr>
          <p:nvPr>
            <p:ph sz="quarter" idx="4294967295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17" t="9267" r="18594"/>
          <a:stretch>
            <a:fillRect/>
          </a:stretch>
        </p:blipFill>
        <p:spPr bwMode="auto">
          <a:xfrm>
            <a:off x="827584" y="1772816"/>
            <a:ext cx="2526581" cy="3848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3971" name="Picture 8" descr="Lymphoma1"/>
          <p:cNvPicPr>
            <a:picLocks noGrp="1" noChangeAspect="1" noChangeArrowheads="1"/>
          </p:cNvPicPr>
          <p:nvPr>
            <p:ph sz="quarter" idx="4294967295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1772816"/>
            <a:ext cx="2486674" cy="3848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3972" name="Picture 16" descr="fdg_page"/>
          <p:cNvPicPr>
            <a:picLocks noGrp="1" noChangeAspect="1" noChangeArrowheads="1"/>
          </p:cNvPicPr>
          <p:nvPr>
            <p:ph sz="quarter" idx="4294967295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48" t="2565" r="17667" b="4031"/>
          <a:stretch>
            <a:fillRect/>
          </a:stretch>
        </p:blipFill>
        <p:spPr bwMode="auto">
          <a:xfrm>
            <a:off x="3275856" y="1772816"/>
            <a:ext cx="2502940" cy="3848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46F0F1C4-CD4B-114C-B7D3-22F819F5EE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6579" y="6418070"/>
            <a:ext cx="396836" cy="365125"/>
          </a:xfrm>
        </p:spPr>
        <p:txBody>
          <a:bodyPr/>
          <a:lstStyle/>
          <a:p>
            <a:fld id="{79594931-7310-8546-9CE2-0B8C244628BE}" type="slidenum">
              <a:rPr lang="en-US" smtClean="0"/>
              <a:pPr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8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Oval 5"/>
          <p:cNvSpPr>
            <a:spLocks noChangeArrowheads="1"/>
          </p:cNvSpPr>
          <p:nvPr/>
        </p:nvSpPr>
        <p:spPr bwMode="auto">
          <a:xfrm>
            <a:off x="2837668" y="3144658"/>
            <a:ext cx="308535" cy="292104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0000">
                <a:srgbClr val="1269B0"/>
              </a:gs>
            </a:gsLst>
            <a:path path="shape">
              <a:fillToRect l="50000" t="50000" r="50000" b="50000"/>
            </a:path>
            <a:tileRect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baseline="0"/>
          </a:p>
        </p:txBody>
      </p:sp>
      <p:sp>
        <p:nvSpPr>
          <p:cNvPr id="35843" name="AutoShape 22"/>
          <p:cNvSpPr>
            <a:spLocks noChangeArrowheads="1"/>
          </p:cNvSpPr>
          <p:nvPr/>
        </p:nvSpPr>
        <p:spPr bwMode="auto">
          <a:xfrm>
            <a:off x="683568" y="1772816"/>
            <a:ext cx="3409950" cy="3076575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901" y="10800"/>
                </a:moveTo>
                <a:cubicBezTo>
                  <a:pt x="1901" y="15715"/>
                  <a:pt x="5885" y="19699"/>
                  <a:pt x="10800" y="19699"/>
                </a:cubicBezTo>
                <a:cubicBezTo>
                  <a:pt x="15715" y="19699"/>
                  <a:pt x="19699" y="15715"/>
                  <a:pt x="19699" y="10800"/>
                </a:cubicBezTo>
                <a:cubicBezTo>
                  <a:pt x="19699" y="5885"/>
                  <a:pt x="15715" y="1901"/>
                  <a:pt x="10800" y="1901"/>
                </a:cubicBezTo>
                <a:cubicBezTo>
                  <a:pt x="5885" y="1901"/>
                  <a:pt x="1901" y="5885"/>
                  <a:pt x="1901" y="10800"/>
                </a:cubicBezTo>
                <a:close/>
              </a:path>
            </a:pathLst>
          </a:custGeom>
          <a:solidFill>
            <a:srgbClr val="C0C0C0"/>
          </a:solidFill>
          <a:ln>
            <a:noFill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baseline="0">
              <a:latin typeface="Calibri"/>
              <a:cs typeface="Calibri"/>
            </a:endParaRPr>
          </a:p>
        </p:txBody>
      </p:sp>
      <p:sp>
        <p:nvSpPr>
          <p:cNvPr id="35844" name="Rectangle 23"/>
          <p:cNvSpPr>
            <a:spLocks noChangeArrowheads="1"/>
          </p:cNvSpPr>
          <p:nvPr/>
        </p:nvSpPr>
        <p:spPr bwMode="auto">
          <a:xfrm rot="-3091188">
            <a:off x="959793" y="4354091"/>
            <a:ext cx="619125" cy="314325"/>
          </a:xfrm>
          <a:prstGeom prst="rect">
            <a:avLst/>
          </a:prstGeom>
          <a:solidFill>
            <a:srgbClr val="1269B0"/>
          </a:solidFill>
          <a:ln>
            <a:noFill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baseline="0">
              <a:latin typeface="Calibri"/>
              <a:cs typeface="Calibri"/>
            </a:endParaRPr>
          </a:p>
        </p:txBody>
      </p:sp>
      <p:sp>
        <p:nvSpPr>
          <p:cNvPr id="35845" name="Rectangle 24"/>
          <p:cNvSpPr>
            <a:spLocks noChangeArrowheads="1"/>
          </p:cNvSpPr>
          <p:nvPr/>
        </p:nvSpPr>
        <p:spPr bwMode="auto">
          <a:xfrm rot="-1481869">
            <a:off x="3664893" y="2544341"/>
            <a:ext cx="619125" cy="314325"/>
          </a:xfrm>
          <a:prstGeom prst="rect">
            <a:avLst/>
          </a:prstGeom>
          <a:solidFill>
            <a:srgbClr val="1269B0"/>
          </a:solidFill>
          <a:ln>
            <a:noFill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baseline="0">
              <a:latin typeface="Calibri"/>
              <a:cs typeface="Calibri"/>
            </a:endParaRPr>
          </a:p>
        </p:txBody>
      </p:sp>
      <p:sp>
        <p:nvSpPr>
          <p:cNvPr id="35846" name="Line 25"/>
          <p:cNvSpPr>
            <a:spLocks noChangeShapeType="1"/>
          </p:cNvSpPr>
          <p:nvPr/>
        </p:nvSpPr>
        <p:spPr bwMode="auto">
          <a:xfrm flipH="1">
            <a:off x="1464618" y="2849141"/>
            <a:ext cx="2228850" cy="1409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 baseline="0">
              <a:latin typeface="Calibri"/>
              <a:cs typeface="Calibri"/>
            </a:endParaRPr>
          </a:p>
        </p:txBody>
      </p:sp>
      <p:sp>
        <p:nvSpPr>
          <p:cNvPr id="35847" name="Line 28"/>
          <p:cNvSpPr>
            <a:spLocks noChangeShapeType="1"/>
          </p:cNvSpPr>
          <p:nvPr/>
        </p:nvSpPr>
        <p:spPr bwMode="auto">
          <a:xfrm>
            <a:off x="2940993" y="3220616"/>
            <a:ext cx="104775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 baseline="0">
              <a:latin typeface="Calibri"/>
              <a:cs typeface="Calibri"/>
            </a:endParaRPr>
          </a:p>
        </p:txBody>
      </p:sp>
      <p:sp>
        <p:nvSpPr>
          <p:cNvPr id="35848" name="Line 30"/>
          <p:cNvSpPr>
            <a:spLocks noChangeShapeType="1"/>
          </p:cNvSpPr>
          <p:nvPr/>
        </p:nvSpPr>
        <p:spPr bwMode="auto">
          <a:xfrm>
            <a:off x="4264968" y="2591966"/>
            <a:ext cx="6191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 baseline="0">
              <a:latin typeface="Calibri"/>
              <a:cs typeface="Calibri"/>
            </a:endParaRPr>
          </a:p>
        </p:txBody>
      </p:sp>
      <p:sp>
        <p:nvSpPr>
          <p:cNvPr id="35849" name="Freeform 31"/>
          <p:cNvSpPr>
            <a:spLocks/>
          </p:cNvSpPr>
          <p:nvPr/>
        </p:nvSpPr>
        <p:spPr bwMode="auto">
          <a:xfrm>
            <a:off x="1064568" y="3449216"/>
            <a:ext cx="3781425" cy="1685925"/>
          </a:xfrm>
          <a:custGeom>
            <a:avLst/>
            <a:gdLst>
              <a:gd name="T0" fmla="*/ 0 w 2382"/>
              <a:gd name="T1" fmla="*/ 2056447348 h 1062"/>
              <a:gd name="T2" fmla="*/ 0 w 2382"/>
              <a:gd name="T3" fmla="*/ 2147483647 h 1062"/>
              <a:gd name="T4" fmla="*/ 2147483647 w 2382"/>
              <a:gd name="T5" fmla="*/ 2147483647 h 1062"/>
              <a:gd name="T6" fmla="*/ 2147483647 w 2382"/>
              <a:gd name="T7" fmla="*/ 0 h 1062"/>
              <a:gd name="T8" fmla="*/ 2147483647 w 2382"/>
              <a:gd name="T9" fmla="*/ 0 h 106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382"/>
              <a:gd name="T16" fmla="*/ 0 h 1062"/>
              <a:gd name="T17" fmla="*/ 2382 w 2382"/>
              <a:gd name="T18" fmla="*/ 1062 h 106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382" h="1062">
                <a:moveTo>
                  <a:pt x="0" y="816"/>
                </a:moveTo>
                <a:lnTo>
                  <a:pt x="0" y="1062"/>
                </a:lnTo>
                <a:lnTo>
                  <a:pt x="2148" y="1062"/>
                </a:lnTo>
                <a:lnTo>
                  <a:pt x="2148" y="0"/>
                </a:lnTo>
                <a:lnTo>
                  <a:pt x="2382" y="0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baseline="0">
              <a:latin typeface="Calibri"/>
              <a:cs typeface="Calibri"/>
            </a:endParaRPr>
          </a:p>
        </p:txBody>
      </p:sp>
      <p:sp>
        <p:nvSpPr>
          <p:cNvPr id="35850" name="Text Box 37"/>
          <p:cNvSpPr txBox="1">
            <a:spLocks noChangeArrowheads="1"/>
          </p:cNvSpPr>
          <p:nvPr/>
        </p:nvSpPr>
        <p:spPr bwMode="auto">
          <a:xfrm>
            <a:off x="4001443" y="2136354"/>
            <a:ext cx="32573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9pPr>
          </a:lstStyle>
          <a:p>
            <a:r>
              <a:rPr lang="en-US" sz="1800" baseline="0">
                <a:solidFill>
                  <a:srgbClr val="1269B0"/>
                </a:solidFill>
                <a:latin typeface="Calibri"/>
                <a:cs typeface="Calibri"/>
              </a:rPr>
              <a:t>A</a:t>
            </a:r>
          </a:p>
        </p:txBody>
      </p:sp>
      <p:sp>
        <p:nvSpPr>
          <p:cNvPr id="35851" name="Text Box 38"/>
          <p:cNvSpPr txBox="1">
            <a:spLocks noChangeArrowheads="1"/>
          </p:cNvSpPr>
          <p:nvPr/>
        </p:nvSpPr>
        <p:spPr bwMode="auto">
          <a:xfrm>
            <a:off x="762943" y="4708104"/>
            <a:ext cx="31405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9pPr>
          </a:lstStyle>
          <a:p>
            <a:r>
              <a:rPr lang="en-US" sz="1800" baseline="0">
                <a:solidFill>
                  <a:srgbClr val="1269B0"/>
                </a:solidFill>
                <a:latin typeface="Calibri"/>
                <a:cs typeface="Calibri"/>
              </a:rPr>
              <a:t>B</a:t>
            </a:r>
          </a:p>
        </p:txBody>
      </p:sp>
      <p:sp>
        <p:nvSpPr>
          <p:cNvPr id="35852" name="Freeform 21"/>
          <p:cNvSpPr>
            <a:spLocks/>
          </p:cNvSpPr>
          <p:nvPr/>
        </p:nvSpPr>
        <p:spPr bwMode="auto">
          <a:xfrm>
            <a:off x="5026968" y="2249066"/>
            <a:ext cx="2640013" cy="342900"/>
          </a:xfrm>
          <a:custGeom>
            <a:avLst/>
            <a:gdLst>
              <a:gd name="T0" fmla="*/ 0 w 2064"/>
              <a:gd name="T1" fmla="*/ 529232861 h 216"/>
              <a:gd name="T2" fmla="*/ 726400065 w 2064"/>
              <a:gd name="T3" fmla="*/ 529232861 h 216"/>
              <a:gd name="T4" fmla="*/ 726400065 w 2064"/>
              <a:gd name="T5" fmla="*/ 0 h 216"/>
              <a:gd name="T6" fmla="*/ 2147483647 w 2064"/>
              <a:gd name="T7" fmla="*/ 0 h 216"/>
              <a:gd name="T8" fmla="*/ 2147483647 w 2064"/>
              <a:gd name="T9" fmla="*/ 544353795 h 216"/>
              <a:gd name="T10" fmla="*/ 2147483647 w 2064"/>
              <a:gd name="T11" fmla="*/ 544353795 h 216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064"/>
              <a:gd name="T19" fmla="*/ 0 h 216"/>
              <a:gd name="T20" fmla="*/ 2064 w 2064"/>
              <a:gd name="T21" fmla="*/ 216 h 21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064" h="216">
                <a:moveTo>
                  <a:pt x="0" y="210"/>
                </a:moveTo>
                <a:lnTo>
                  <a:pt x="444" y="210"/>
                </a:lnTo>
                <a:lnTo>
                  <a:pt x="444" y="0"/>
                </a:lnTo>
                <a:lnTo>
                  <a:pt x="1434" y="0"/>
                </a:lnTo>
                <a:lnTo>
                  <a:pt x="1434" y="216"/>
                </a:lnTo>
                <a:lnTo>
                  <a:pt x="2064" y="216"/>
                </a:lnTo>
              </a:path>
            </a:pathLst>
          </a:custGeom>
          <a:noFill/>
          <a:ln w="381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baseline="0">
              <a:latin typeface="Calibri"/>
              <a:cs typeface="Calibri"/>
            </a:endParaRPr>
          </a:p>
        </p:txBody>
      </p:sp>
      <p:sp>
        <p:nvSpPr>
          <p:cNvPr id="35853" name="Freeform 32"/>
          <p:cNvSpPr>
            <a:spLocks/>
          </p:cNvSpPr>
          <p:nvPr/>
        </p:nvSpPr>
        <p:spPr bwMode="auto">
          <a:xfrm>
            <a:off x="5373043" y="3201566"/>
            <a:ext cx="2638425" cy="342900"/>
          </a:xfrm>
          <a:custGeom>
            <a:avLst/>
            <a:gdLst>
              <a:gd name="T0" fmla="*/ 0 w 2064"/>
              <a:gd name="T1" fmla="*/ 529232861 h 216"/>
              <a:gd name="T2" fmla="*/ 725525945 w 2064"/>
              <a:gd name="T3" fmla="*/ 529232861 h 216"/>
              <a:gd name="T4" fmla="*/ 725525945 w 2064"/>
              <a:gd name="T5" fmla="*/ 0 h 216"/>
              <a:gd name="T6" fmla="*/ 2147483647 w 2064"/>
              <a:gd name="T7" fmla="*/ 0 h 216"/>
              <a:gd name="T8" fmla="*/ 2147483647 w 2064"/>
              <a:gd name="T9" fmla="*/ 544353795 h 216"/>
              <a:gd name="T10" fmla="*/ 2147483647 w 2064"/>
              <a:gd name="T11" fmla="*/ 544353795 h 216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064"/>
              <a:gd name="T19" fmla="*/ 0 h 216"/>
              <a:gd name="T20" fmla="*/ 2064 w 2064"/>
              <a:gd name="T21" fmla="*/ 216 h 21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064" h="216">
                <a:moveTo>
                  <a:pt x="0" y="210"/>
                </a:moveTo>
                <a:lnTo>
                  <a:pt x="444" y="210"/>
                </a:lnTo>
                <a:lnTo>
                  <a:pt x="444" y="0"/>
                </a:lnTo>
                <a:lnTo>
                  <a:pt x="1434" y="0"/>
                </a:lnTo>
                <a:lnTo>
                  <a:pt x="1434" y="216"/>
                </a:lnTo>
                <a:lnTo>
                  <a:pt x="2064" y="216"/>
                </a:lnTo>
              </a:path>
            </a:pathLst>
          </a:custGeom>
          <a:noFill/>
          <a:ln w="381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baseline="0">
              <a:latin typeface="Calibri"/>
              <a:cs typeface="Calibri"/>
            </a:endParaRPr>
          </a:p>
        </p:txBody>
      </p:sp>
      <p:sp>
        <p:nvSpPr>
          <p:cNvPr id="35854" name="Freeform 34"/>
          <p:cNvSpPr>
            <a:spLocks/>
          </p:cNvSpPr>
          <p:nvPr/>
        </p:nvSpPr>
        <p:spPr bwMode="auto">
          <a:xfrm>
            <a:off x="5311131" y="4335041"/>
            <a:ext cx="2378075" cy="676275"/>
          </a:xfrm>
          <a:custGeom>
            <a:avLst/>
            <a:gdLst>
              <a:gd name="T0" fmla="*/ 0 w 1860"/>
              <a:gd name="T1" fmla="*/ 1058465719 h 426"/>
              <a:gd name="T2" fmla="*/ 392315948 w 1860"/>
              <a:gd name="T3" fmla="*/ 1058465719 h 426"/>
              <a:gd name="T4" fmla="*/ 392315948 w 1860"/>
              <a:gd name="T5" fmla="*/ 529232859 h 426"/>
              <a:gd name="T6" fmla="*/ 980791069 w 1860"/>
              <a:gd name="T7" fmla="*/ 529232859 h 426"/>
              <a:gd name="T8" fmla="*/ 980791069 w 1860"/>
              <a:gd name="T9" fmla="*/ 0 h 426"/>
              <a:gd name="T10" fmla="*/ 2010621611 w 1860"/>
              <a:gd name="T11" fmla="*/ 0 h 426"/>
              <a:gd name="T12" fmla="*/ 2010621611 w 1860"/>
              <a:gd name="T13" fmla="*/ 544353792 h 426"/>
              <a:gd name="T14" fmla="*/ 2147483647 w 1860"/>
              <a:gd name="T15" fmla="*/ 544353792 h 426"/>
              <a:gd name="T16" fmla="*/ 2147483647 w 1860"/>
              <a:gd name="T17" fmla="*/ 1073586652 h 426"/>
              <a:gd name="T18" fmla="*/ 2147483647 w 1860"/>
              <a:gd name="T19" fmla="*/ 1058465719 h 42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860"/>
              <a:gd name="T31" fmla="*/ 0 h 426"/>
              <a:gd name="T32" fmla="*/ 1860 w 1860"/>
              <a:gd name="T33" fmla="*/ 426 h 42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860" h="426">
                <a:moveTo>
                  <a:pt x="0" y="420"/>
                </a:moveTo>
                <a:lnTo>
                  <a:pt x="240" y="420"/>
                </a:lnTo>
                <a:lnTo>
                  <a:pt x="240" y="210"/>
                </a:lnTo>
                <a:lnTo>
                  <a:pt x="600" y="210"/>
                </a:lnTo>
                <a:lnTo>
                  <a:pt x="600" y="0"/>
                </a:lnTo>
                <a:lnTo>
                  <a:pt x="1230" y="0"/>
                </a:lnTo>
                <a:lnTo>
                  <a:pt x="1230" y="216"/>
                </a:lnTo>
                <a:lnTo>
                  <a:pt x="1590" y="216"/>
                </a:lnTo>
                <a:lnTo>
                  <a:pt x="1590" y="426"/>
                </a:lnTo>
                <a:lnTo>
                  <a:pt x="1860" y="420"/>
                </a:lnTo>
              </a:path>
            </a:pathLst>
          </a:custGeom>
          <a:noFill/>
          <a:ln w="381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baseline="0">
              <a:latin typeface="Calibri"/>
              <a:cs typeface="Calibri"/>
            </a:endParaRPr>
          </a:p>
        </p:txBody>
      </p:sp>
      <p:sp>
        <p:nvSpPr>
          <p:cNvPr id="35855" name="Rectangle 36"/>
          <p:cNvSpPr>
            <a:spLocks noChangeArrowheads="1"/>
          </p:cNvSpPr>
          <p:nvPr/>
        </p:nvSpPr>
        <p:spPr bwMode="auto">
          <a:xfrm>
            <a:off x="7911456" y="2430041"/>
            <a:ext cx="392112" cy="26479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baseline="0">
              <a:latin typeface="Calibri"/>
              <a:cs typeface="Calibri"/>
            </a:endParaRPr>
          </a:p>
        </p:txBody>
      </p:sp>
      <p:sp>
        <p:nvSpPr>
          <p:cNvPr id="35856" name="Line 42"/>
          <p:cNvSpPr>
            <a:spLocks noChangeShapeType="1"/>
          </p:cNvSpPr>
          <p:nvPr/>
        </p:nvSpPr>
        <p:spPr bwMode="auto">
          <a:xfrm>
            <a:off x="5465118" y="4516016"/>
            <a:ext cx="2124075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 baseline="0">
              <a:latin typeface="Calibri"/>
              <a:cs typeface="Calibri"/>
            </a:endParaRPr>
          </a:p>
        </p:txBody>
      </p:sp>
      <p:sp>
        <p:nvSpPr>
          <p:cNvPr id="35857" name="Line 43"/>
          <p:cNvSpPr>
            <a:spLocks noChangeShapeType="1"/>
          </p:cNvSpPr>
          <p:nvPr/>
        </p:nvSpPr>
        <p:spPr bwMode="auto">
          <a:xfrm>
            <a:off x="6852593" y="2591966"/>
            <a:ext cx="126523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 baseline="0">
              <a:latin typeface="Calibri"/>
              <a:cs typeface="Calibri"/>
            </a:endParaRPr>
          </a:p>
        </p:txBody>
      </p:sp>
      <p:sp>
        <p:nvSpPr>
          <p:cNvPr id="35858" name="Line 46"/>
          <p:cNvSpPr>
            <a:spLocks noChangeShapeType="1"/>
          </p:cNvSpPr>
          <p:nvPr/>
        </p:nvSpPr>
        <p:spPr bwMode="auto">
          <a:xfrm>
            <a:off x="7205018" y="3544466"/>
            <a:ext cx="126523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 baseline="0">
              <a:latin typeface="Calibri"/>
              <a:cs typeface="Calibri"/>
            </a:endParaRPr>
          </a:p>
        </p:txBody>
      </p:sp>
      <p:sp>
        <p:nvSpPr>
          <p:cNvPr id="35859" name="Line 47"/>
          <p:cNvSpPr>
            <a:spLocks noChangeShapeType="1"/>
          </p:cNvSpPr>
          <p:nvPr/>
        </p:nvSpPr>
        <p:spPr bwMode="auto">
          <a:xfrm>
            <a:off x="7357418" y="5001791"/>
            <a:ext cx="126523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 baseline="0">
              <a:latin typeface="Calibri"/>
              <a:cs typeface="Calibri"/>
            </a:endParaRPr>
          </a:p>
        </p:txBody>
      </p:sp>
      <p:sp>
        <p:nvSpPr>
          <p:cNvPr id="35860" name="Rectangle 35"/>
          <p:cNvSpPr>
            <a:spLocks noChangeArrowheads="1"/>
          </p:cNvSpPr>
          <p:nvPr/>
        </p:nvSpPr>
        <p:spPr bwMode="auto">
          <a:xfrm>
            <a:off x="4893618" y="2449091"/>
            <a:ext cx="485775" cy="26479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baseline="0">
              <a:latin typeface="Calibri"/>
              <a:cs typeface="Calibri"/>
            </a:endParaRPr>
          </a:p>
        </p:txBody>
      </p:sp>
      <p:sp>
        <p:nvSpPr>
          <p:cNvPr id="35861" name="Rectangle 48"/>
          <p:cNvSpPr>
            <a:spLocks noChangeArrowheads="1"/>
          </p:cNvSpPr>
          <p:nvPr/>
        </p:nvSpPr>
        <p:spPr bwMode="auto">
          <a:xfrm>
            <a:off x="8122593" y="2544341"/>
            <a:ext cx="733425" cy="26479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baseline="0">
              <a:latin typeface="Calibri"/>
              <a:cs typeface="Calibri"/>
            </a:endParaRPr>
          </a:p>
        </p:txBody>
      </p:sp>
      <p:sp>
        <p:nvSpPr>
          <p:cNvPr id="35862" name="Text Box 39"/>
          <p:cNvSpPr txBox="1">
            <a:spLocks noChangeArrowheads="1"/>
          </p:cNvSpPr>
          <p:nvPr/>
        </p:nvSpPr>
        <p:spPr bwMode="auto">
          <a:xfrm>
            <a:off x="5039668" y="2421251"/>
            <a:ext cx="32573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9pPr>
          </a:lstStyle>
          <a:p>
            <a:r>
              <a:rPr lang="en-US" sz="1800" baseline="0">
                <a:solidFill>
                  <a:srgbClr val="1269B0"/>
                </a:solidFill>
                <a:latin typeface="Calibri"/>
                <a:cs typeface="Calibri"/>
              </a:rPr>
              <a:t>A</a:t>
            </a:r>
          </a:p>
        </p:txBody>
      </p:sp>
      <p:sp>
        <p:nvSpPr>
          <p:cNvPr id="35863" name="Text Box 40"/>
          <p:cNvSpPr txBox="1">
            <a:spLocks noChangeArrowheads="1"/>
          </p:cNvSpPr>
          <p:nvPr/>
        </p:nvSpPr>
        <p:spPr bwMode="auto">
          <a:xfrm>
            <a:off x="5039594" y="3357355"/>
            <a:ext cx="31405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9pPr>
          </a:lstStyle>
          <a:p>
            <a:r>
              <a:rPr lang="en-US" sz="1800" baseline="0">
                <a:solidFill>
                  <a:srgbClr val="1269B0"/>
                </a:solidFill>
                <a:latin typeface="Calibri"/>
                <a:cs typeface="Calibri"/>
              </a:rPr>
              <a:t>B</a:t>
            </a:r>
          </a:p>
        </p:txBody>
      </p:sp>
      <p:sp>
        <p:nvSpPr>
          <p:cNvPr id="35864" name="Text Box 41"/>
          <p:cNvSpPr txBox="1">
            <a:spLocks noChangeArrowheads="1"/>
          </p:cNvSpPr>
          <p:nvPr/>
        </p:nvSpPr>
        <p:spPr bwMode="auto">
          <a:xfrm>
            <a:off x="4820593" y="4841454"/>
            <a:ext cx="56889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9pPr>
          </a:lstStyle>
          <a:p>
            <a:r>
              <a:rPr lang="en-US" sz="1800" baseline="0">
                <a:solidFill>
                  <a:srgbClr val="1269B0"/>
                </a:solidFill>
                <a:latin typeface="Calibri"/>
                <a:cs typeface="Calibri"/>
              </a:rPr>
              <a:t>A+B</a:t>
            </a:r>
          </a:p>
        </p:txBody>
      </p:sp>
      <p:sp>
        <p:nvSpPr>
          <p:cNvPr id="35865" name="Line 49"/>
          <p:cNvSpPr>
            <a:spLocks noChangeShapeType="1"/>
          </p:cNvSpPr>
          <p:nvPr/>
        </p:nvSpPr>
        <p:spPr bwMode="auto">
          <a:xfrm>
            <a:off x="5579418" y="2144291"/>
            <a:ext cx="12763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 baseline="0">
              <a:latin typeface="Calibri"/>
              <a:cs typeface="Calibri"/>
            </a:endParaRPr>
          </a:p>
        </p:txBody>
      </p:sp>
      <p:sp>
        <p:nvSpPr>
          <p:cNvPr id="35866" name="Line 50"/>
          <p:cNvSpPr>
            <a:spLocks noChangeShapeType="1"/>
          </p:cNvSpPr>
          <p:nvPr/>
        </p:nvSpPr>
        <p:spPr bwMode="auto">
          <a:xfrm>
            <a:off x="5636568" y="5297066"/>
            <a:ext cx="24860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 baseline="0">
              <a:latin typeface="Calibri"/>
              <a:cs typeface="Calibri"/>
            </a:endParaRPr>
          </a:p>
        </p:txBody>
      </p:sp>
      <p:sp>
        <p:nvSpPr>
          <p:cNvPr id="35867" name="Text Box 51"/>
          <p:cNvSpPr txBox="1">
            <a:spLocks noChangeArrowheads="1"/>
          </p:cNvSpPr>
          <p:nvPr/>
        </p:nvSpPr>
        <p:spPr bwMode="auto">
          <a:xfrm>
            <a:off x="5649268" y="5393904"/>
            <a:ext cx="244169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9pPr>
          </a:lstStyle>
          <a:p>
            <a:r>
              <a:rPr lang="en-US" sz="1800" baseline="0">
                <a:latin typeface="Calibri"/>
                <a:cs typeface="Calibri"/>
              </a:rPr>
              <a:t>Coincidence window 2</a:t>
            </a:r>
            <a:r>
              <a:rPr lang="en-US" sz="1800" baseline="0">
                <a:latin typeface="Symbol" charset="2"/>
                <a:cs typeface="Symbol" charset="2"/>
              </a:rPr>
              <a:t>t</a:t>
            </a:r>
          </a:p>
        </p:txBody>
      </p:sp>
      <p:sp>
        <p:nvSpPr>
          <p:cNvPr id="35868" name="Text Box 52"/>
          <p:cNvSpPr txBox="1">
            <a:spLocks noChangeArrowheads="1"/>
          </p:cNvSpPr>
          <p:nvPr/>
        </p:nvSpPr>
        <p:spPr bwMode="auto">
          <a:xfrm>
            <a:off x="6125518" y="1849016"/>
            <a:ext cx="28725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9pPr>
          </a:lstStyle>
          <a:p>
            <a:r>
              <a:rPr lang="en-US" sz="1600" baseline="0">
                <a:latin typeface="Symbol" charset="2"/>
                <a:cs typeface="Symbol" charset="2"/>
              </a:rPr>
              <a:t>t</a:t>
            </a:r>
          </a:p>
        </p:txBody>
      </p:sp>
      <p:sp>
        <p:nvSpPr>
          <p:cNvPr id="35869" name="Line 53"/>
          <p:cNvSpPr>
            <a:spLocks noChangeShapeType="1"/>
          </p:cNvSpPr>
          <p:nvPr/>
        </p:nvSpPr>
        <p:spPr bwMode="auto">
          <a:xfrm>
            <a:off x="7522518" y="4525541"/>
            <a:ext cx="0" cy="4762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 baseline="0">
              <a:latin typeface="Calibri"/>
              <a:cs typeface="Calibri"/>
            </a:endParaRPr>
          </a:p>
        </p:txBody>
      </p:sp>
      <p:sp>
        <p:nvSpPr>
          <p:cNvPr id="35870" name="Text Box 54"/>
          <p:cNvSpPr txBox="1">
            <a:spLocks noChangeArrowheads="1"/>
          </p:cNvSpPr>
          <p:nvPr/>
        </p:nvSpPr>
        <p:spPr bwMode="auto">
          <a:xfrm>
            <a:off x="7582843" y="4568404"/>
            <a:ext cx="100259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9pPr>
          </a:lstStyle>
          <a:p>
            <a:r>
              <a:rPr lang="en-US" sz="1600" baseline="0">
                <a:latin typeface="Calibri"/>
                <a:cs typeface="Calibri"/>
              </a:rPr>
              <a:t>threshold</a:t>
            </a:r>
          </a:p>
        </p:txBody>
      </p:sp>
      <p:sp>
        <p:nvSpPr>
          <p:cNvPr id="32" name="Title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Coincidence detection</a:t>
            </a:r>
          </a:p>
        </p:txBody>
      </p:sp>
      <p:sp>
        <p:nvSpPr>
          <p:cNvPr id="34" name="Slide Number Placeholder 4">
            <a:extLst>
              <a:ext uri="{FF2B5EF4-FFF2-40B4-BE49-F238E27FC236}">
                <a16:creationId xmlns:a16="http://schemas.microsoft.com/office/drawing/2014/main" id="{2F473450-B871-B24F-8259-84D1D299C4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6579" y="6418070"/>
            <a:ext cx="396836" cy="365125"/>
          </a:xfrm>
        </p:spPr>
        <p:txBody>
          <a:bodyPr/>
          <a:lstStyle/>
          <a:p>
            <a:fld id="{79594931-7310-8546-9CE2-0B8C244628BE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393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/>
                <a:cs typeface="Calibri"/>
              </a:rPr>
              <a:t>“The most important slides”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BFFE458-4F23-2C49-8DFE-B2FBF2AE1E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9594931-7310-8546-9CE2-0B8C244628BE}" type="slidenum">
              <a:rPr lang="en-US" smtClean="0"/>
              <a:pPr/>
              <a:t>60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E3F54B0-B3F8-2241-9951-33FA59912D65}"/>
              </a:ext>
            </a:extLst>
          </p:cNvPr>
          <p:cNvSpPr/>
          <p:nvPr/>
        </p:nvSpPr>
        <p:spPr>
          <a:xfrm>
            <a:off x="7956376" y="1844824"/>
            <a:ext cx="432048" cy="9361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hlinkClick r:id="rId3" action="ppaction://hlinksldjump"/>
            <a:extLst>
              <a:ext uri="{FF2B5EF4-FFF2-40B4-BE49-F238E27FC236}">
                <a16:creationId xmlns:a16="http://schemas.microsoft.com/office/drawing/2014/main" id="{2113F090-F410-7547-96E4-0F3BE1C803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5264" y="1162734"/>
            <a:ext cx="2327999" cy="1745999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4" name="Picture 3">
            <a:hlinkClick r:id="rId5" action="ppaction://hlinksldjump"/>
            <a:extLst>
              <a:ext uri="{FF2B5EF4-FFF2-40B4-BE49-F238E27FC236}">
                <a16:creationId xmlns:a16="http://schemas.microsoft.com/office/drawing/2014/main" id="{3DAA214A-4DC7-EB48-ACEE-6E2306AE17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64754" y="1162734"/>
            <a:ext cx="2327999" cy="1745999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5" name="Picture 4">
            <a:hlinkClick r:id="rId7" action="ppaction://hlinksldjump"/>
            <a:extLst>
              <a:ext uri="{FF2B5EF4-FFF2-40B4-BE49-F238E27FC236}">
                <a16:creationId xmlns:a16="http://schemas.microsoft.com/office/drawing/2014/main" id="{E1A81512-28DC-AE4C-9407-2C269FF688A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5774" y="2965394"/>
            <a:ext cx="2327999" cy="1745999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6" name="Picture 5">
            <a:hlinkClick r:id="rId9" action="ppaction://hlinksldjump"/>
            <a:extLst>
              <a:ext uri="{FF2B5EF4-FFF2-40B4-BE49-F238E27FC236}">
                <a16:creationId xmlns:a16="http://schemas.microsoft.com/office/drawing/2014/main" id="{DE71A5EE-D816-274B-A5A6-F01BB8C9586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45264" y="2965394"/>
            <a:ext cx="2327999" cy="1745999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7" name="Picture 6">
            <a:hlinkClick r:id="rId11" action="ppaction://hlinksldjump"/>
            <a:extLst>
              <a:ext uri="{FF2B5EF4-FFF2-40B4-BE49-F238E27FC236}">
                <a16:creationId xmlns:a16="http://schemas.microsoft.com/office/drawing/2014/main" id="{415E99D7-4DDF-644B-B470-8E0B08D1CE9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160239" y="2965394"/>
            <a:ext cx="2327999" cy="1745999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8" name="Picture 7">
            <a:hlinkClick r:id="rId13" action="ppaction://hlinksldjump"/>
            <a:extLst>
              <a:ext uri="{FF2B5EF4-FFF2-40B4-BE49-F238E27FC236}">
                <a16:creationId xmlns:a16="http://schemas.microsoft.com/office/drawing/2014/main" id="{1E5F11E5-051B-054A-A543-E3C802C4005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445264" y="4814253"/>
            <a:ext cx="2327999" cy="1745999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9" name="Picture 8">
            <a:hlinkClick r:id="rId15" action="ppaction://hlinksldjump"/>
            <a:extLst>
              <a:ext uri="{FF2B5EF4-FFF2-40B4-BE49-F238E27FC236}">
                <a16:creationId xmlns:a16="http://schemas.microsoft.com/office/drawing/2014/main" id="{E53ED0D7-951C-394C-BB20-419C0FDA774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25773" y="4814253"/>
            <a:ext cx="2327999" cy="1745999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0" name="Picture 9">
            <a:hlinkClick r:id="rId17" action="ppaction://hlinksldjump"/>
            <a:extLst>
              <a:ext uri="{FF2B5EF4-FFF2-40B4-BE49-F238E27FC236}">
                <a16:creationId xmlns:a16="http://schemas.microsoft.com/office/drawing/2014/main" id="{56CC10A3-AB49-314B-92CF-E1A039053DF2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160239" y="4814253"/>
            <a:ext cx="2327999" cy="1745999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22" name="Picture 21">
            <a:hlinkClick r:id="rId19" action="ppaction://hlinksldjump"/>
            <a:extLst>
              <a:ext uri="{FF2B5EF4-FFF2-40B4-BE49-F238E27FC236}">
                <a16:creationId xmlns:a16="http://schemas.microsoft.com/office/drawing/2014/main" id="{2C3C92ED-DC1A-E247-BBA7-D9727F81B913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25773" y="1162734"/>
            <a:ext cx="2327999" cy="1745999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378160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530" name="Object 2"/>
          <p:cNvGraphicFramePr>
            <a:graphicFrameLocks noChangeAspect="1"/>
          </p:cNvGraphicFramePr>
          <p:nvPr>
            <p:extLst/>
          </p:nvPr>
        </p:nvGraphicFramePr>
        <p:xfrm>
          <a:off x="1006328" y="1762273"/>
          <a:ext cx="6462712" cy="869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8821" name="Equation" r:id="rId4" imgW="3670200" imgH="482400" progId="Equation.3">
                  <p:embed/>
                </p:oleObj>
              </mc:Choice>
              <mc:Fallback>
                <p:oleObj name="Equation" r:id="rId4" imgW="3670200" imgH="482400" progId="Equation.3">
                  <p:embed/>
                  <p:pic>
                    <p:nvPicPr>
                      <p:cNvPr id="2253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6328" y="1762273"/>
                        <a:ext cx="6462712" cy="8699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531" name="Object 4"/>
          <p:cNvGraphicFramePr>
            <a:graphicFrameLocks noChangeAspect="1"/>
          </p:cNvGraphicFramePr>
          <p:nvPr>
            <p:extLst/>
          </p:nvPr>
        </p:nvGraphicFramePr>
        <p:xfrm>
          <a:off x="809478" y="3254523"/>
          <a:ext cx="2692400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8822" name="Equation" r:id="rId6" imgW="1688760" imgH="482400" progId="Equation.3">
                  <p:embed/>
                </p:oleObj>
              </mc:Choice>
              <mc:Fallback>
                <p:oleObj name="Equation" r:id="rId6" imgW="1688760" imgH="482400" progId="Equation.3">
                  <p:embed/>
                  <p:pic>
                    <p:nvPicPr>
                      <p:cNvPr id="22531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9478" y="3254523"/>
                        <a:ext cx="2692400" cy="787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532" name="Object 6"/>
          <p:cNvGraphicFramePr>
            <a:graphicFrameLocks noChangeAspect="1"/>
          </p:cNvGraphicFramePr>
          <p:nvPr>
            <p:extLst/>
          </p:nvPr>
        </p:nvGraphicFramePr>
        <p:xfrm>
          <a:off x="725340" y="4688036"/>
          <a:ext cx="5016500" cy="792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8823" name="Equation" r:id="rId8" imgW="3124080" imgH="482400" progId="Equation.3">
                  <p:embed/>
                </p:oleObj>
              </mc:Choice>
              <mc:Fallback>
                <p:oleObj name="Equation" r:id="rId8" imgW="3124080" imgH="482400" progId="Equation.3">
                  <p:embed/>
                  <p:pic>
                    <p:nvPicPr>
                      <p:cNvPr id="22532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5340" y="4688036"/>
                        <a:ext cx="5016500" cy="7921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537" name="Text Box 8"/>
          <p:cNvSpPr txBox="1">
            <a:spLocks noChangeArrowheads="1"/>
          </p:cNvSpPr>
          <p:nvPr/>
        </p:nvSpPr>
        <p:spPr bwMode="auto">
          <a:xfrm>
            <a:off x="539552" y="2829073"/>
            <a:ext cx="756126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9pPr>
          </a:lstStyle>
          <a:p>
            <a:r>
              <a:rPr lang="en-US" sz="1600" baseline="0">
                <a:latin typeface="Calibri"/>
                <a:cs typeface="Calibri"/>
              </a:rPr>
              <a:t>Solution applying basis transformation c </a:t>
            </a:r>
            <a:r>
              <a:rPr lang="en-US" sz="1600" baseline="0">
                <a:latin typeface="Calibri"/>
                <a:cs typeface="Calibri"/>
                <a:sym typeface="Symbol" charset="0"/>
              </a:rPr>
              <a:t> y</a:t>
            </a:r>
          </a:p>
        </p:txBody>
      </p:sp>
      <p:sp>
        <p:nvSpPr>
          <p:cNvPr id="22538" name="Text Box 9"/>
          <p:cNvSpPr txBox="1">
            <a:spLocks noChangeArrowheads="1"/>
          </p:cNvSpPr>
          <p:nvPr/>
        </p:nvSpPr>
        <p:spPr bwMode="auto">
          <a:xfrm>
            <a:off x="539552" y="1203473"/>
            <a:ext cx="756126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9pPr>
          </a:lstStyle>
          <a:p>
            <a:r>
              <a:rPr lang="en-US" sz="1600" baseline="0">
                <a:latin typeface="Calibri"/>
                <a:cs typeface="Calibri"/>
              </a:rPr>
              <a:t>Coupled differential equations:</a:t>
            </a:r>
            <a:endParaRPr lang="en-US" sz="1600" baseline="0">
              <a:latin typeface="Calibri"/>
              <a:cs typeface="Calibri"/>
              <a:sym typeface="Symbol" charset="0"/>
            </a:endParaRPr>
          </a:p>
        </p:txBody>
      </p:sp>
      <p:sp>
        <p:nvSpPr>
          <p:cNvPr id="22539" name="Text Box 10"/>
          <p:cNvSpPr txBox="1">
            <a:spLocks noChangeArrowheads="1"/>
          </p:cNvSpPr>
          <p:nvPr/>
        </p:nvSpPr>
        <p:spPr bwMode="auto">
          <a:xfrm>
            <a:off x="539552" y="4294310"/>
            <a:ext cx="756126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9pPr>
          </a:lstStyle>
          <a:p>
            <a:r>
              <a:rPr lang="en-US" sz="1600" baseline="0">
                <a:latin typeface="Calibri"/>
                <a:cs typeface="Calibri"/>
              </a:rPr>
              <a:t>Decoupling by searching eigenvectors:</a:t>
            </a:r>
            <a:endParaRPr lang="en-US" sz="1600" baseline="0">
              <a:latin typeface="Calibri"/>
              <a:cs typeface="Calibri"/>
              <a:sym typeface="Symbol" charset="0"/>
            </a:endParaRPr>
          </a:p>
        </p:txBody>
      </p:sp>
      <p:graphicFrame>
        <p:nvGraphicFramePr>
          <p:cNvPr id="22533" name="Object 11"/>
          <p:cNvGraphicFramePr>
            <a:graphicFrameLocks noChangeAspect="1"/>
          </p:cNvGraphicFramePr>
          <p:nvPr>
            <p:extLst/>
          </p:nvPr>
        </p:nvGraphicFramePr>
        <p:xfrm>
          <a:off x="623740" y="5954861"/>
          <a:ext cx="4941888" cy="49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8824" name="Equation" r:id="rId10" imgW="3073320" imgH="291960" progId="Equation.3">
                  <p:embed/>
                </p:oleObj>
              </mc:Choice>
              <mc:Fallback>
                <p:oleObj name="Equation" r:id="rId10" imgW="3073320" imgH="291960" progId="Equation.3">
                  <p:embed/>
                  <p:pic>
                    <p:nvPicPr>
                      <p:cNvPr id="22533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3740" y="5954861"/>
                        <a:ext cx="4941888" cy="4984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543" name="Text Box 17"/>
          <p:cNvSpPr txBox="1">
            <a:spLocks noChangeArrowheads="1"/>
          </p:cNvSpPr>
          <p:nvPr/>
        </p:nvSpPr>
        <p:spPr bwMode="auto">
          <a:xfrm>
            <a:off x="539552" y="5610373"/>
            <a:ext cx="756126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9pPr>
          </a:lstStyle>
          <a:p>
            <a:r>
              <a:rPr lang="en-US" sz="1600" baseline="0">
                <a:latin typeface="Calibri"/>
                <a:cs typeface="Calibri"/>
              </a:rPr>
              <a:t>Eigenvalues:</a:t>
            </a:r>
            <a:endParaRPr lang="en-US" sz="1600" baseline="0">
              <a:latin typeface="Calibri"/>
              <a:cs typeface="Calibri"/>
              <a:sym typeface="Symbo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Quantitative PET – tracer kinetics for receptor binding </a:t>
            </a:r>
            <a:endParaRPr lang="en-US"/>
          </a:p>
        </p:txBody>
      </p: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2713E144-6F75-C14A-A6B4-F5C1032EF9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6579" y="6418070"/>
            <a:ext cx="396836" cy="365125"/>
          </a:xfrm>
        </p:spPr>
        <p:txBody>
          <a:bodyPr/>
          <a:lstStyle/>
          <a:p>
            <a:fld id="{79594931-7310-8546-9CE2-0B8C244628BE}" type="slidenum">
              <a:rPr lang="en-US" smtClean="0"/>
              <a:pPr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342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Quantitative PET – competition cold / hot ligand</a:t>
            </a:r>
          </a:p>
        </p:txBody>
      </p:sp>
      <p:pic>
        <p:nvPicPr>
          <p:cNvPr id="24580" name="Picture 2"/>
          <p:cNvPicPr>
            <a:picLocks noGrp="1" noChangeAspect="1" noChangeArrowheads="1"/>
          </p:cNvPicPr>
          <p:nvPr>
            <p:ph idx="4294967295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36" b="38785"/>
          <a:stretch>
            <a:fillRect/>
          </a:stretch>
        </p:blipFill>
        <p:spPr bwMode="auto">
          <a:xfrm>
            <a:off x="2233047" y="2033338"/>
            <a:ext cx="4406900" cy="198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4578" name="Object 4"/>
          <p:cNvGraphicFramePr>
            <a:graphicFrameLocks noChangeAspect="1"/>
          </p:cNvGraphicFramePr>
          <p:nvPr>
            <p:extLst/>
          </p:nvPr>
        </p:nvGraphicFramePr>
        <p:xfrm>
          <a:off x="4594225" y="4989513"/>
          <a:ext cx="4071938" cy="1284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701" name="Equation" r:id="rId5" imgW="2768400" imgH="863280" progId="Equation.3">
                  <p:embed/>
                </p:oleObj>
              </mc:Choice>
              <mc:Fallback>
                <p:oleObj name="Equation" r:id="rId5" imgW="2768400" imgH="863280" progId="Equation.3">
                  <p:embed/>
                  <p:pic>
                    <p:nvPicPr>
                      <p:cNvPr id="24578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94225" y="4989513"/>
                        <a:ext cx="4071938" cy="12842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579" name="Object 6"/>
          <p:cNvGraphicFramePr>
            <a:graphicFrameLocks noChangeAspect="1"/>
          </p:cNvGraphicFramePr>
          <p:nvPr>
            <p:extLst/>
          </p:nvPr>
        </p:nvGraphicFramePr>
        <p:xfrm>
          <a:off x="1123950" y="5022850"/>
          <a:ext cx="3079750" cy="1238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702" name="Equation" r:id="rId7" imgW="2095200" imgH="838080" progId="Equation.3">
                  <p:embed/>
                </p:oleObj>
              </mc:Choice>
              <mc:Fallback>
                <p:oleObj name="Equation" r:id="rId7" imgW="2095200" imgH="838080" progId="Equation.3">
                  <p:embed/>
                  <p:pic>
                    <p:nvPicPr>
                      <p:cNvPr id="24579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23950" y="5022850"/>
                        <a:ext cx="3079750" cy="12382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583" name="Text Box 8"/>
          <p:cNvSpPr txBox="1">
            <a:spLocks noChangeArrowheads="1"/>
          </p:cNvSpPr>
          <p:nvPr/>
        </p:nvSpPr>
        <p:spPr bwMode="auto">
          <a:xfrm>
            <a:off x="1735687" y="4530266"/>
            <a:ext cx="135466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9pPr>
          </a:lstStyle>
          <a:p>
            <a:r>
              <a:rPr lang="en-US" sz="2000" b="0" baseline="0">
                <a:latin typeface="Calibri"/>
                <a:cs typeface="Calibri"/>
              </a:rPr>
              <a:t>‚hot‘ ligand</a:t>
            </a:r>
          </a:p>
        </p:txBody>
      </p:sp>
      <p:sp>
        <p:nvSpPr>
          <p:cNvPr id="24584" name="Text Box 9"/>
          <p:cNvSpPr txBox="1">
            <a:spLocks noChangeArrowheads="1"/>
          </p:cNvSpPr>
          <p:nvPr/>
        </p:nvSpPr>
        <p:spPr bwMode="auto">
          <a:xfrm>
            <a:off x="5560395" y="4530266"/>
            <a:ext cx="143295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9pPr>
          </a:lstStyle>
          <a:p>
            <a:r>
              <a:rPr lang="en-US" sz="2000" b="0" baseline="0">
                <a:latin typeface="Calibri"/>
                <a:cs typeface="Calibri"/>
              </a:rPr>
              <a:t>‚cold‘ ligand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71081" y="1210467"/>
            <a:ext cx="645369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aseline="0">
                <a:latin typeface="Calibri"/>
              </a:rPr>
              <a:t>Modified tracer kinetics in the presence of a cold drug:</a:t>
            </a:r>
          </a:p>
          <a:p>
            <a:r>
              <a:rPr lang="en-US" baseline="0">
                <a:latin typeface="Calibri"/>
              </a:rPr>
              <a:t>Two ligands (drug, tracer) competing for the same receptor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06831" y="3968072"/>
            <a:ext cx="24513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aseline="0">
                <a:latin typeface="Calibri"/>
              </a:rPr>
              <a:t>Kinetic equations for </a:t>
            </a:r>
          </a:p>
        </p:txBody>
      </p:sp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CF25E7FE-854B-8E4C-8B0D-0315636DA8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6579" y="6418070"/>
            <a:ext cx="396836" cy="365125"/>
          </a:xfrm>
        </p:spPr>
        <p:txBody>
          <a:bodyPr/>
          <a:lstStyle/>
          <a:p>
            <a:fld id="{79594931-7310-8546-9CE2-0B8C244628BE}" type="slidenum">
              <a:rPr lang="en-US" smtClean="0"/>
              <a:pPr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709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602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9921767"/>
              </p:ext>
            </p:extLst>
          </p:nvPr>
        </p:nvGraphicFramePr>
        <p:xfrm>
          <a:off x="2187575" y="2107861"/>
          <a:ext cx="4475163" cy="412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6725" name="Equation" r:id="rId4" imgW="2946240" imgH="253800" progId="Equation.3">
                  <p:embed/>
                </p:oleObj>
              </mc:Choice>
              <mc:Fallback>
                <p:oleObj name="Equation" r:id="rId4" imgW="2946240" imgH="253800" progId="Equation.3">
                  <p:embed/>
                  <p:pic>
                    <p:nvPicPr>
                      <p:cNvPr id="25602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87575" y="2107861"/>
                        <a:ext cx="4475163" cy="412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606" name="Text Box 6"/>
          <p:cNvSpPr txBox="1">
            <a:spLocks noChangeArrowheads="1"/>
          </p:cNvSpPr>
          <p:nvPr/>
        </p:nvSpPr>
        <p:spPr bwMode="auto">
          <a:xfrm>
            <a:off x="2623052" y="1433293"/>
            <a:ext cx="2858475" cy="400110"/>
          </a:xfrm>
          <a:prstGeom prst="rect">
            <a:avLst/>
          </a:prstGeom>
          <a:solidFill>
            <a:srgbClr val="CCECFF"/>
          </a:solidFill>
          <a:ln>
            <a:noFill/>
          </a:ln>
          <a:extLst/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9pPr>
          </a:lstStyle>
          <a:p>
            <a:r>
              <a:rPr lang="en-US" sz="2000" b="0" baseline="0">
                <a:latin typeface="Times New Roman" panose="02020603050405020304" pitchFamily="18" charset="0"/>
                <a:cs typeface="Times New Roman" panose="02020603050405020304" pitchFamily="18" charset="0"/>
              </a:rPr>
              <a:t>[RL*] + [RL] + [R] = [R</a:t>
            </a:r>
            <a:r>
              <a:rPr lang="en-US" sz="2000" b="0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000" b="0" baseline="0"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</a:p>
        </p:txBody>
      </p:sp>
      <p:graphicFrame>
        <p:nvGraphicFramePr>
          <p:cNvPr id="25603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48385960"/>
              </p:ext>
            </p:extLst>
          </p:nvPr>
        </p:nvGraphicFramePr>
        <p:xfrm>
          <a:off x="2178050" y="3022261"/>
          <a:ext cx="3290888" cy="72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6726" name="Equation" r:id="rId6" imgW="2247840" imgH="482400" progId="Equation.3">
                  <p:embed/>
                </p:oleObj>
              </mc:Choice>
              <mc:Fallback>
                <p:oleObj name="Equation" r:id="rId6" imgW="2247840" imgH="482400" progId="Equation.3">
                  <p:embed/>
                  <p:pic>
                    <p:nvPicPr>
                      <p:cNvPr id="25603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78050" y="3022261"/>
                        <a:ext cx="3290888" cy="723900"/>
                      </a:xfrm>
                      <a:prstGeom prst="rect">
                        <a:avLst/>
                      </a:prstGeom>
                      <a:solidFill>
                        <a:srgbClr val="CCECFF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608" name="Text Box 9"/>
          <p:cNvSpPr txBox="1">
            <a:spLocks noChangeArrowheads="1"/>
          </p:cNvSpPr>
          <p:nvPr/>
        </p:nvSpPr>
        <p:spPr bwMode="auto">
          <a:xfrm>
            <a:off x="607618" y="2624314"/>
            <a:ext cx="343562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9pPr>
          </a:lstStyle>
          <a:p>
            <a:r>
              <a:rPr lang="en-US" sz="1800" baseline="0">
                <a:latin typeface="Calibri"/>
                <a:cs typeface="Calibri"/>
              </a:rPr>
              <a:t>Receptor occupancy for cold drug: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Quantitative PET – competition cold / hot ligand</a:t>
            </a:r>
          </a:p>
        </p:txBody>
      </p:sp>
      <p:pic>
        <p:nvPicPr>
          <p:cNvPr id="25609" name="Picture 10"/>
          <p:cNvPicPr>
            <a:picLocks noGrp="1" noChangeAspect="1" noChangeArrowheads="1"/>
          </p:cNvPicPr>
          <p:nvPr>
            <p:ph idx="4294967295"/>
          </p:nvPr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72" b="-92"/>
          <a:stretch/>
        </p:blipFill>
        <p:spPr bwMode="auto">
          <a:xfrm>
            <a:off x="718344" y="4394176"/>
            <a:ext cx="7640637" cy="24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10" name="Text Box 12"/>
          <p:cNvSpPr txBox="1">
            <a:spLocks noChangeArrowheads="1"/>
          </p:cNvSpPr>
          <p:nvPr/>
        </p:nvSpPr>
        <p:spPr bwMode="auto">
          <a:xfrm>
            <a:off x="1438424" y="4131544"/>
            <a:ext cx="349600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9pPr>
          </a:lstStyle>
          <a:p>
            <a:r>
              <a:rPr lang="en-US" sz="1600" baseline="0">
                <a:latin typeface="Calibri"/>
                <a:cs typeface="Calibri"/>
              </a:rPr>
              <a:t>Competition </a:t>
            </a:r>
            <a:r>
              <a:rPr lang="en-US" sz="1000" baseline="0">
                <a:latin typeface="Calibri"/>
                <a:cs typeface="Calibri"/>
              </a:rPr>
              <a:t>(drug injected prior to tracer experiment)</a:t>
            </a:r>
          </a:p>
        </p:txBody>
      </p:sp>
      <p:sp>
        <p:nvSpPr>
          <p:cNvPr id="25611" name="Text Box 13"/>
          <p:cNvSpPr txBox="1">
            <a:spLocks noChangeArrowheads="1"/>
          </p:cNvSpPr>
          <p:nvPr/>
        </p:nvSpPr>
        <p:spPr bwMode="auto">
          <a:xfrm>
            <a:off x="5182840" y="4127630"/>
            <a:ext cx="3512625" cy="584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9pPr>
          </a:lstStyle>
          <a:p>
            <a:r>
              <a:rPr lang="en-US" sz="1600" baseline="0">
                <a:latin typeface="Calibri"/>
                <a:cs typeface="Calibri"/>
              </a:rPr>
              <a:t>Displacement </a:t>
            </a:r>
            <a:r>
              <a:rPr lang="en-US" sz="1000" baseline="0">
                <a:latin typeface="Calibri"/>
                <a:cs typeface="Calibri"/>
              </a:rPr>
              <a:t>(drug injected during tracer experiment)</a:t>
            </a:r>
          </a:p>
          <a:p>
            <a:endParaRPr lang="en-US" sz="1600" baseline="0">
              <a:latin typeface="Calibri"/>
              <a:cs typeface="Calibri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07618" y="1033183"/>
            <a:ext cx="7862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aseline="0">
                <a:latin typeface="Calibri"/>
              </a:rPr>
              <a:t>The two equation systems are coupled through the mass balance of the receptor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509442" y="1416065"/>
            <a:ext cx="10616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aseline="0">
                <a:latin typeface="Calibri"/>
              </a:rPr>
              <a:t>* hot ligand</a:t>
            </a:r>
          </a:p>
        </p:txBody>
      </p:sp>
      <p:sp>
        <p:nvSpPr>
          <p:cNvPr id="12" name="Text Box 9"/>
          <p:cNvSpPr txBox="1">
            <a:spLocks noChangeArrowheads="1"/>
          </p:cNvSpPr>
          <p:nvPr/>
        </p:nvSpPr>
        <p:spPr bwMode="auto">
          <a:xfrm>
            <a:off x="1529563" y="2124862"/>
            <a:ext cx="38985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9pPr>
          </a:lstStyle>
          <a:p>
            <a:r>
              <a:rPr lang="en-US" sz="1800" baseline="0">
                <a:latin typeface="Calibri"/>
                <a:cs typeface="Calibri"/>
              </a:rPr>
              <a:t>or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666725" y="5585381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aseline="0">
                <a:solidFill>
                  <a:srgbClr val="00B0F0"/>
                </a:solidFill>
                <a:latin typeface="Calibri"/>
              </a:rPr>
              <a:t>B’</a:t>
            </a:r>
            <a:r>
              <a:rPr lang="en-US" sz="1600" baseline="-25000">
                <a:solidFill>
                  <a:srgbClr val="00B0F0"/>
                </a:solidFill>
                <a:latin typeface="Calibri"/>
              </a:rPr>
              <a:t>max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728088" y="4470098"/>
            <a:ext cx="5392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aseline="0">
                <a:solidFill>
                  <a:srgbClr val="00B0F0"/>
                </a:solidFill>
                <a:latin typeface="Calibri"/>
              </a:rPr>
              <a:t>B</a:t>
            </a:r>
            <a:r>
              <a:rPr lang="en-US" sz="1600" baseline="-25000">
                <a:solidFill>
                  <a:srgbClr val="00B0F0"/>
                </a:solidFill>
                <a:latin typeface="Calibri"/>
              </a:rPr>
              <a:t>max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510925" y="4459540"/>
            <a:ext cx="5392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aseline="0">
                <a:solidFill>
                  <a:srgbClr val="00B0F0"/>
                </a:solidFill>
                <a:latin typeface="Calibri"/>
              </a:rPr>
              <a:t>B</a:t>
            </a:r>
            <a:r>
              <a:rPr lang="en-US" sz="1600" baseline="-25000">
                <a:solidFill>
                  <a:srgbClr val="00B0F0"/>
                </a:solidFill>
                <a:latin typeface="Calibri"/>
              </a:rPr>
              <a:t>max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486238" y="5568504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aseline="0">
                <a:solidFill>
                  <a:srgbClr val="00B0F0"/>
                </a:solidFill>
                <a:latin typeface="Calibri"/>
              </a:rPr>
              <a:t>B’</a:t>
            </a:r>
            <a:r>
              <a:rPr lang="en-US" sz="1600" baseline="-25000">
                <a:solidFill>
                  <a:srgbClr val="00B0F0"/>
                </a:solidFill>
                <a:latin typeface="Calibri"/>
              </a:rPr>
              <a:t>max</a:t>
            </a:r>
          </a:p>
        </p:txBody>
      </p:sp>
      <p:sp>
        <p:nvSpPr>
          <p:cNvPr id="19" name="Slide Number Placeholder 4">
            <a:extLst>
              <a:ext uri="{FF2B5EF4-FFF2-40B4-BE49-F238E27FC236}">
                <a16:creationId xmlns:a16="http://schemas.microsoft.com/office/drawing/2014/main" id="{D67AA09B-D72A-CA45-AE05-1E78C1E1A2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6579" y="6418070"/>
            <a:ext cx="396836" cy="365125"/>
          </a:xfrm>
        </p:spPr>
        <p:txBody>
          <a:bodyPr/>
          <a:lstStyle/>
          <a:p>
            <a:fld id="{79594931-7310-8546-9CE2-0B8C244628BE}" type="slidenum">
              <a:rPr lang="en-US" smtClean="0"/>
              <a:pPr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405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Quantitative PET – competition cold / hot ligand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0" y="1621691"/>
            <a:ext cx="8491156" cy="3915673"/>
            <a:chOff x="0" y="1320635"/>
            <a:chExt cx="9144000" cy="421673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320635"/>
              <a:ext cx="9144000" cy="4216730"/>
            </a:xfrm>
            <a:prstGeom prst="rect">
              <a:avLst/>
            </a:prstGeom>
          </p:spPr>
        </p:pic>
        <p:sp>
          <p:nvSpPr>
            <p:cNvPr id="4" name="Freeform 3"/>
            <p:cNvSpPr/>
            <p:nvPr/>
          </p:nvSpPr>
          <p:spPr bwMode="auto">
            <a:xfrm>
              <a:off x="1717964" y="2001982"/>
              <a:ext cx="256309" cy="342900"/>
            </a:xfrm>
            <a:custGeom>
              <a:avLst/>
              <a:gdLst>
                <a:gd name="connsiteX0" fmla="*/ 242454 w 256309"/>
                <a:gd name="connsiteY0" fmla="*/ 342900 h 342900"/>
                <a:gd name="connsiteX1" fmla="*/ 256309 w 256309"/>
                <a:gd name="connsiteY1" fmla="*/ 187036 h 342900"/>
                <a:gd name="connsiteX2" fmla="*/ 176645 w 256309"/>
                <a:gd name="connsiteY2" fmla="*/ 41563 h 342900"/>
                <a:gd name="connsiteX3" fmla="*/ 110836 w 256309"/>
                <a:gd name="connsiteY3" fmla="*/ 0 h 342900"/>
                <a:gd name="connsiteX4" fmla="*/ 65809 w 256309"/>
                <a:gd name="connsiteY4" fmla="*/ 3463 h 342900"/>
                <a:gd name="connsiteX5" fmla="*/ 0 w 256309"/>
                <a:gd name="connsiteY5" fmla="*/ 72736 h 342900"/>
                <a:gd name="connsiteX6" fmla="*/ 6927 w 256309"/>
                <a:gd name="connsiteY6" fmla="*/ 166254 h 342900"/>
                <a:gd name="connsiteX7" fmla="*/ 69272 w 256309"/>
                <a:gd name="connsiteY7" fmla="*/ 169718 h 342900"/>
                <a:gd name="connsiteX8" fmla="*/ 152400 w 256309"/>
                <a:gd name="connsiteY8" fmla="*/ 304800 h 342900"/>
                <a:gd name="connsiteX9" fmla="*/ 242454 w 256309"/>
                <a:gd name="connsiteY9" fmla="*/ 342900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6309" h="342900">
                  <a:moveTo>
                    <a:pt x="242454" y="342900"/>
                  </a:moveTo>
                  <a:lnTo>
                    <a:pt x="256309" y="187036"/>
                  </a:lnTo>
                  <a:lnTo>
                    <a:pt x="176645" y="41563"/>
                  </a:lnTo>
                  <a:lnTo>
                    <a:pt x="110836" y="0"/>
                  </a:lnTo>
                  <a:lnTo>
                    <a:pt x="65809" y="3463"/>
                  </a:lnTo>
                  <a:lnTo>
                    <a:pt x="0" y="72736"/>
                  </a:lnTo>
                  <a:lnTo>
                    <a:pt x="6927" y="166254"/>
                  </a:lnTo>
                  <a:lnTo>
                    <a:pt x="69272" y="169718"/>
                  </a:lnTo>
                  <a:lnTo>
                    <a:pt x="152400" y="304800"/>
                  </a:lnTo>
                  <a:lnTo>
                    <a:pt x="242454" y="342900"/>
                  </a:lnTo>
                  <a:close/>
                </a:path>
              </a:pathLst>
            </a:custGeom>
            <a:noFill/>
            <a:ln w="285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CH" sz="2000" b="1" i="0" u="none" strike="noStrike" cap="none" normalizeH="0" baseline="30000">
                <a:ln>
                  <a:noFill/>
                </a:ln>
                <a:solidFill>
                  <a:srgbClr val="4D4D4D"/>
                </a:solidFill>
                <a:effectLst/>
                <a:latin typeface="ETH Light" pitchFamily="2" charset="0"/>
              </a:endParaRPr>
            </a:p>
          </p:txBody>
        </p:sp>
        <p:sp>
          <p:nvSpPr>
            <p:cNvPr id="90" name="Freeform 89"/>
            <p:cNvSpPr/>
            <p:nvPr/>
          </p:nvSpPr>
          <p:spPr bwMode="auto">
            <a:xfrm>
              <a:off x="3375073" y="2001982"/>
              <a:ext cx="256309" cy="342900"/>
            </a:xfrm>
            <a:custGeom>
              <a:avLst/>
              <a:gdLst>
                <a:gd name="connsiteX0" fmla="*/ 242454 w 256309"/>
                <a:gd name="connsiteY0" fmla="*/ 342900 h 342900"/>
                <a:gd name="connsiteX1" fmla="*/ 256309 w 256309"/>
                <a:gd name="connsiteY1" fmla="*/ 187036 h 342900"/>
                <a:gd name="connsiteX2" fmla="*/ 176645 w 256309"/>
                <a:gd name="connsiteY2" fmla="*/ 41563 h 342900"/>
                <a:gd name="connsiteX3" fmla="*/ 110836 w 256309"/>
                <a:gd name="connsiteY3" fmla="*/ 0 h 342900"/>
                <a:gd name="connsiteX4" fmla="*/ 65809 w 256309"/>
                <a:gd name="connsiteY4" fmla="*/ 3463 h 342900"/>
                <a:gd name="connsiteX5" fmla="*/ 0 w 256309"/>
                <a:gd name="connsiteY5" fmla="*/ 72736 h 342900"/>
                <a:gd name="connsiteX6" fmla="*/ 6927 w 256309"/>
                <a:gd name="connsiteY6" fmla="*/ 166254 h 342900"/>
                <a:gd name="connsiteX7" fmla="*/ 69272 w 256309"/>
                <a:gd name="connsiteY7" fmla="*/ 169718 h 342900"/>
                <a:gd name="connsiteX8" fmla="*/ 152400 w 256309"/>
                <a:gd name="connsiteY8" fmla="*/ 304800 h 342900"/>
                <a:gd name="connsiteX9" fmla="*/ 242454 w 256309"/>
                <a:gd name="connsiteY9" fmla="*/ 342900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6309" h="342900">
                  <a:moveTo>
                    <a:pt x="242454" y="342900"/>
                  </a:moveTo>
                  <a:lnTo>
                    <a:pt x="256309" y="187036"/>
                  </a:lnTo>
                  <a:lnTo>
                    <a:pt x="176645" y="41563"/>
                  </a:lnTo>
                  <a:lnTo>
                    <a:pt x="110836" y="0"/>
                  </a:lnTo>
                  <a:lnTo>
                    <a:pt x="65809" y="3463"/>
                  </a:lnTo>
                  <a:lnTo>
                    <a:pt x="0" y="72736"/>
                  </a:lnTo>
                  <a:lnTo>
                    <a:pt x="6927" y="166254"/>
                  </a:lnTo>
                  <a:lnTo>
                    <a:pt x="69272" y="169718"/>
                  </a:lnTo>
                  <a:lnTo>
                    <a:pt x="152400" y="304800"/>
                  </a:lnTo>
                  <a:lnTo>
                    <a:pt x="242454" y="342900"/>
                  </a:lnTo>
                  <a:close/>
                </a:path>
              </a:pathLst>
            </a:custGeom>
            <a:noFill/>
            <a:ln w="285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CH" sz="2000" b="1" i="0" u="none" strike="noStrike" cap="none" normalizeH="0" baseline="30000">
                <a:ln>
                  <a:noFill/>
                </a:ln>
                <a:solidFill>
                  <a:srgbClr val="4D4D4D"/>
                </a:solidFill>
                <a:effectLst/>
                <a:latin typeface="ETH Light" pitchFamily="2" charset="0"/>
              </a:endParaRPr>
            </a:p>
          </p:txBody>
        </p:sp>
        <p:sp>
          <p:nvSpPr>
            <p:cNvPr id="91" name="Freeform 90"/>
            <p:cNvSpPr/>
            <p:nvPr/>
          </p:nvSpPr>
          <p:spPr bwMode="auto">
            <a:xfrm>
              <a:off x="5043757" y="2001982"/>
              <a:ext cx="256309" cy="342900"/>
            </a:xfrm>
            <a:custGeom>
              <a:avLst/>
              <a:gdLst>
                <a:gd name="connsiteX0" fmla="*/ 242454 w 256309"/>
                <a:gd name="connsiteY0" fmla="*/ 342900 h 342900"/>
                <a:gd name="connsiteX1" fmla="*/ 256309 w 256309"/>
                <a:gd name="connsiteY1" fmla="*/ 187036 h 342900"/>
                <a:gd name="connsiteX2" fmla="*/ 176645 w 256309"/>
                <a:gd name="connsiteY2" fmla="*/ 41563 h 342900"/>
                <a:gd name="connsiteX3" fmla="*/ 110836 w 256309"/>
                <a:gd name="connsiteY3" fmla="*/ 0 h 342900"/>
                <a:gd name="connsiteX4" fmla="*/ 65809 w 256309"/>
                <a:gd name="connsiteY4" fmla="*/ 3463 h 342900"/>
                <a:gd name="connsiteX5" fmla="*/ 0 w 256309"/>
                <a:gd name="connsiteY5" fmla="*/ 72736 h 342900"/>
                <a:gd name="connsiteX6" fmla="*/ 6927 w 256309"/>
                <a:gd name="connsiteY6" fmla="*/ 166254 h 342900"/>
                <a:gd name="connsiteX7" fmla="*/ 69272 w 256309"/>
                <a:gd name="connsiteY7" fmla="*/ 169718 h 342900"/>
                <a:gd name="connsiteX8" fmla="*/ 152400 w 256309"/>
                <a:gd name="connsiteY8" fmla="*/ 304800 h 342900"/>
                <a:gd name="connsiteX9" fmla="*/ 242454 w 256309"/>
                <a:gd name="connsiteY9" fmla="*/ 342900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6309" h="342900">
                  <a:moveTo>
                    <a:pt x="242454" y="342900"/>
                  </a:moveTo>
                  <a:lnTo>
                    <a:pt x="256309" y="187036"/>
                  </a:lnTo>
                  <a:lnTo>
                    <a:pt x="176645" y="41563"/>
                  </a:lnTo>
                  <a:lnTo>
                    <a:pt x="110836" y="0"/>
                  </a:lnTo>
                  <a:lnTo>
                    <a:pt x="65809" y="3463"/>
                  </a:lnTo>
                  <a:lnTo>
                    <a:pt x="0" y="72736"/>
                  </a:lnTo>
                  <a:lnTo>
                    <a:pt x="6927" y="166254"/>
                  </a:lnTo>
                  <a:lnTo>
                    <a:pt x="69272" y="169718"/>
                  </a:lnTo>
                  <a:lnTo>
                    <a:pt x="152400" y="304800"/>
                  </a:lnTo>
                  <a:lnTo>
                    <a:pt x="242454" y="342900"/>
                  </a:lnTo>
                  <a:close/>
                </a:path>
              </a:pathLst>
            </a:custGeom>
            <a:noFill/>
            <a:ln w="285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CH" sz="2000" b="1" i="0" u="none" strike="noStrike" cap="none" normalizeH="0" baseline="30000">
                <a:ln>
                  <a:noFill/>
                </a:ln>
                <a:solidFill>
                  <a:srgbClr val="4D4D4D"/>
                </a:solidFill>
                <a:effectLst/>
                <a:latin typeface="ETH Light" pitchFamily="2" charset="0"/>
              </a:endParaRPr>
            </a:p>
          </p:txBody>
        </p:sp>
        <p:sp>
          <p:nvSpPr>
            <p:cNvPr id="92" name="Freeform 91"/>
            <p:cNvSpPr/>
            <p:nvPr/>
          </p:nvSpPr>
          <p:spPr bwMode="auto">
            <a:xfrm>
              <a:off x="6862911" y="2015048"/>
              <a:ext cx="256309" cy="342900"/>
            </a:xfrm>
            <a:custGeom>
              <a:avLst/>
              <a:gdLst>
                <a:gd name="connsiteX0" fmla="*/ 242454 w 256309"/>
                <a:gd name="connsiteY0" fmla="*/ 342900 h 342900"/>
                <a:gd name="connsiteX1" fmla="*/ 256309 w 256309"/>
                <a:gd name="connsiteY1" fmla="*/ 187036 h 342900"/>
                <a:gd name="connsiteX2" fmla="*/ 176645 w 256309"/>
                <a:gd name="connsiteY2" fmla="*/ 41563 h 342900"/>
                <a:gd name="connsiteX3" fmla="*/ 110836 w 256309"/>
                <a:gd name="connsiteY3" fmla="*/ 0 h 342900"/>
                <a:gd name="connsiteX4" fmla="*/ 65809 w 256309"/>
                <a:gd name="connsiteY4" fmla="*/ 3463 h 342900"/>
                <a:gd name="connsiteX5" fmla="*/ 0 w 256309"/>
                <a:gd name="connsiteY5" fmla="*/ 72736 h 342900"/>
                <a:gd name="connsiteX6" fmla="*/ 6927 w 256309"/>
                <a:gd name="connsiteY6" fmla="*/ 166254 h 342900"/>
                <a:gd name="connsiteX7" fmla="*/ 69272 w 256309"/>
                <a:gd name="connsiteY7" fmla="*/ 169718 h 342900"/>
                <a:gd name="connsiteX8" fmla="*/ 152400 w 256309"/>
                <a:gd name="connsiteY8" fmla="*/ 304800 h 342900"/>
                <a:gd name="connsiteX9" fmla="*/ 242454 w 256309"/>
                <a:gd name="connsiteY9" fmla="*/ 342900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6309" h="342900">
                  <a:moveTo>
                    <a:pt x="242454" y="342900"/>
                  </a:moveTo>
                  <a:lnTo>
                    <a:pt x="256309" y="187036"/>
                  </a:lnTo>
                  <a:lnTo>
                    <a:pt x="176645" y="41563"/>
                  </a:lnTo>
                  <a:lnTo>
                    <a:pt x="110836" y="0"/>
                  </a:lnTo>
                  <a:lnTo>
                    <a:pt x="65809" y="3463"/>
                  </a:lnTo>
                  <a:lnTo>
                    <a:pt x="0" y="72736"/>
                  </a:lnTo>
                  <a:lnTo>
                    <a:pt x="6927" y="166254"/>
                  </a:lnTo>
                  <a:lnTo>
                    <a:pt x="69272" y="169718"/>
                  </a:lnTo>
                  <a:lnTo>
                    <a:pt x="152400" y="304800"/>
                  </a:lnTo>
                  <a:lnTo>
                    <a:pt x="242454" y="342900"/>
                  </a:lnTo>
                  <a:close/>
                </a:path>
              </a:pathLst>
            </a:custGeom>
            <a:noFill/>
            <a:ln w="285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CH" sz="2000" b="1" i="0" u="none" strike="noStrike" cap="none" normalizeH="0" baseline="30000">
                <a:ln>
                  <a:noFill/>
                </a:ln>
                <a:solidFill>
                  <a:srgbClr val="4D4D4D"/>
                </a:solidFill>
                <a:effectLst/>
                <a:latin typeface="ETH Light" pitchFamily="2" charset="0"/>
              </a:endParaRPr>
            </a:p>
          </p:txBody>
        </p:sp>
        <p:sp>
          <p:nvSpPr>
            <p:cNvPr id="93" name="Freeform 92"/>
            <p:cNvSpPr/>
            <p:nvPr/>
          </p:nvSpPr>
          <p:spPr bwMode="auto">
            <a:xfrm>
              <a:off x="8437068" y="2015048"/>
              <a:ext cx="256309" cy="342900"/>
            </a:xfrm>
            <a:custGeom>
              <a:avLst/>
              <a:gdLst>
                <a:gd name="connsiteX0" fmla="*/ 242454 w 256309"/>
                <a:gd name="connsiteY0" fmla="*/ 342900 h 342900"/>
                <a:gd name="connsiteX1" fmla="*/ 256309 w 256309"/>
                <a:gd name="connsiteY1" fmla="*/ 187036 h 342900"/>
                <a:gd name="connsiteX2" fmla="*/ 176645 w 256309"/>
                <a:gd name="connsiteY2" fmla="*/ 41563 h 342900"/>
                <a:gd name="connsiteX3" fmla="*/ 110836 w 256309"/>
                <a:gd name="connsiteY3" fmla="*/ 0 h 342900"/>
                <a:gd name="connsiteX4" fmla="*/ 65809 w 256309"/>
                <a:gd name="connsiteY4" fmla="*/ 3463 h 342900"/>
                <a:gd name="connsiteX5" fmla="*/ 0 w 256309"/>
                <a:gd name="connsiteY5" fmla="*/ 72736 h 342900"/>
                <a:gd name="connsiteX6" fmla="*/ 6927 w 256309"/>
                <a:gd name="connsiteY6" fmla="*/ 166254 h 342900"/>
                <a:gd name="connsiteX7" fmla="*/ 69272 w 256309"/>
                <a:gd name="connsiteY7" fmla="*/ 169718 h 342900"/>
                <a:gd name="connsiteX8" fmla="*/ 152400 w 256309"/>
                <a:gd name="connsiteY8" fmla="*/ 304800 h 342900"/>
                <a:gd name="connsiteX9" fmla="*/ 242454 w 256309"/>
                <a:gd name="connsiteY9" fmla="*/ 342900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6309" h="342900">
                  <a:moveTo>
                    <a:pt x="242454" y="342900"/>
                  </a:moveTo>
                  <a:lnTo>
                    <a:pt x="256309" y="187036"/>
                  </a:lnTo>
                  <a:lnTo>
                    <a:pt x="176645" y="41563"/>
                  </a:lnTo>
                  <a:lnTo>
                    <a:pt x="110836" y="0"/>
                  </a:lnTo>
                  <a:lnTo>
                    <a:pt x="65809" y="3463"/>
                  </a:lnTo>
                  <a:lnTo>
                    <a:pt x="0" y="72736"/>
                  </a:lnTo>
                  <a:lnTo>
                    <a:pt x="6927" y="166254"/>
                  </a:lnTo>
                  <a:lnTo>
                    <a:pt x="69272" y="169718"/>
                  </a:lnTo>
                  <a:lnTo>
                    <a:pt x="152400" y="304800"/>
                  </a:lnTo>
                  <a:lnTo>
                    <a:pt x="242454" y="342900"/>
                  </a:lnTo>
                  <a:close/>
                </a:path>
              </a:pathLst>
            </a:custGeom>
            <a:noFill/>
            <a:ln w="285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CH" sz="2000" b="1" i="0" u="none" strike="noStrike" cap="none" normalizeH="0" baseline="30000">
                <a:ln>
                  <a:noFill/>
                </a:ln>
                <a:solidFill>
                  <a:srgbClr val="4D4D4D"/>
                </a:solidFill>
                <a:effectLst/>
                <a:latin typeface="ETH Light" pitchFamily="2" charset="0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311186" y="1413442"/>
              <a:ext cx="81355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sz="1400" baseline="0" err="1">
                  <a:solidFill>
                    <a:schemeClr val="bg1"/>
                  </a:solidFill>
                  <a:latin typeface="Calibri"/>
                </a:rPr>
                <a:t>B</a:t>
              </a:r>
              <a:r>
                <a:rPr lang="de-CH" sz="1400" baseline="-25000" err="1">
                  <a:solidFill>
                    <a:schemeClr val="bg1"/>
                  </a:solidFill>
                  <a:latin typeface="Calibri"/>
                </a:rPr>
                <a:t>max</a:t>
              </a:r>
              <a:r>
                <a:rPr lang="de-CH" sz="1400" baseline="0">
                  <a:solidFill>
                    <a:schemeClr val="bg1"/>
                  </a:solidFill>
                  <a:latin typeface="Calibri"/>
                </a:rPr>
                <a:t>(D</a:t>
              </a:r>
              <a:r>
                <a:rPr lang="de-CH" sz="1400" baseline="-25000">
                  <a:solidFill>
                    <a:schemeClr val="bg1"/>
                  </a:solidFill>
                  <a:latin typeface="Calibri"/>
                </a:rPr>
                <a:t>2</a:t>
              </a:r>
              <a:r>
                <a:rPr lang="de-CH" sz="1400" baseline="0">
                  <a:solidFill>
                    <a:schemeClr val="bg1"/>
                  </a:solidFill>
                  <a:latin typeface="Calibri"/>
                </a:rPr>
                <a:t>)</a:t>
              </a:r>
              <a:endParaRPr lang="de-CH" sz="1400" baseline="-25000">
                <a:solidFill>
                  <a:schemeClr val="bg1"/>
                </a:solidFill>
                <a:latin typeface="Calibri"/>
              </a:endParaRPr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2888941" y="1413442"/>
              <a:ext cx="102047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sz="1400" baseline="0" err="1">
                  <a:solidFill>
                    <a:schemeClr val="bg1"/>
                  </a:solidFill>
                  <a:latin typeface="Calibri"/>
                </a:rPr>
                <a:t>B’</a:t>
              </a:r>
              <a:r>
                <a:rPr lang="de-CH" sz="1400" baseline="-25000" err="1">
                  <a:solidFill>
                    <a:schemeClr val="bg1"/>
                  </a:solidFill>
                  <a:latin typeface="Calibri"/>
                </a:rPr>
                <a:t>max</a:t>
              </a:r>
              <a:r>
                <a:rPr lang="de-CH" sz="1400" baseline="0">
                  <a:solidFill>
                    <a:schemeClr val="bg1"/>
                  </a:solidFill>
                  <a:latin typeface="Calibri"/>
                </a:rPr>
                <a:t>(D</a:t>
              </a:r>
              <a:r>
                <a:rPr lang="de-CH" sz="1400" baseline="-25000">
                  <a:solidFill>
                    <a:schemeClr val="bg1"/>
                  </a:solidFill>
                  <a:latin typeface="Calibri"/>
                </a:rPr>
                <a:t>2</a:t>
              </a:r>
              <a:r>
                <a:rPr lang="de-CH" sz="1400" baseline="0">
                  <a:solidFill>
                    <a:schemeClr val="bg1"/>
                  </a:solidFill>
                  <a:latin typeface="Calibri"/>
                </a:rPr>
                <a:t>;H)</a:t>
              </a:r>
              <a:endParaRPr lang="de-CH" sz="1400" baseline="-25000">
                <a:solidFill>
                  <a:schemeClr val="bg1"/>
                </a:solidFill>
                <a:latin typeface="Calibri"/>
              </a:endParaRP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6862911" y="1845484"/>
              <a:ext cx="76559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sz="1400" baseline="0" err="1">
                  <a:solidFill>
                    <a:schemeClr val="bg1"/>
                  </a:solidFill>
                  <a:latin typeface="Calibri"/>
                </a:rPr>
                <a:t>B’</a:t>
              </a:r>
              <a:r>
                <a:rPr lang="de-CH" sz="1400" baseline="-25000" err="1">
                  <a:solidFill>
                    <a:schemeClr val="bg1"/>
                  </a:solidFill>
                  <a:latin typeface="Calibri"/>
                </a:rPr>
                <a:t>max</a:t>
              </a:r>
              <a:r>
                <a:rPr lang="de-CH" sz="1400" baseline="0">
                  <a:solidFill>
                    <a:schemeClr val="bg1"/>
                  </a:solidFill>
                  <a:latin typeface="Calibri"/>
                </a:rPr>
                <a:t>(C)</a:t>
              </a:r>
              <a:endParaRPr lang="de-CH" sz="1400" baseline="-25000">
                <a:solidFill>
                  <a:schemeClr val="bg1"/>
                </a:solidFill>
                <a:latin typeface="Calibri"/>
              </a:endParaRPr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4592319" y="1414261"/>
              <a:ext cx="9771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sz="1400" baseline="0" err="1">
                  <a:solidFill>
                    <a:schemeClr val="bg1"/>
                  </a:solidFill>
                  <a:latin typeface="Calibri"/>
                </a:rPr>
                <a:t>B’</a:t>
              </a:r>
              <a:r>
                <a:rPr lang="de-CH" sz="1400" baseline="-25000" err="1">
                  <a:solidFill>
                    <a:schemeClr val="bg1"/>
                  </a:solidFill>
                  <a:latin typeface="Calibri"/>
                </a:rPr>
                <a:t>max</a:t>
              </a:r>
              <a:r>
                <a:rPr lang="de-CH" sz="1400" baseline="0">
                  <a:solidFill>
                    <a:schemeClr val="bg1"/>
                  </a:solidFill>
                  <a:latin typeface="Calibri"/>
                </a:rPr>
                <a:t>(D</a:t>
              </a:r>
              <a:r>
                <a:rPr lang="de-CH" sz="1400" baseline="-25000">
                  <a:solidFill>
                    <a:schemeClr val="bg1"/>
                  </a:solidFill>
                  <a:latin typeface="Calibri"/>
                </a:rPr>
                <a:t>2</a:t>
              </a:r>
              <a:r>
                <a:rPr lang="de-CH" sz="1400" baseline="0">
                  <a:solidFill>
                    <a:schemeClr val="bg1"/>
                  </a:solidFill>
                  <a:latin typeface="Calibri"/>
                </a:rPr>
                <a:t>;R)</a:t>
              </a:r>
              <a:endParaRPr lang="de-CH" sz="1400" baseline="-25000">
                <a:solidFill>
                  <a:schemeClr val="bg1"/>
                </a:solidFill>
                <a:latin typeface="Calibri"/>
              </a:endParaRPr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6225236" y="1414261"/>
              <a:ext cx="97077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sz="1400" baseline="0" err="1">
                  <a:solidFill>
                    <a:schemeClr val="bg1"/>
                  </a:solidFill>
                  <a:latin typeface="Calibri"/>
                </a:rPr>
                <a:t>B’</a:t>
              </a:r>
              <a:r>
                <a:rPr lang="de-CH" sz="1400" baseline="-25000" err="1">
                  <a:solidFill>
                    <a:schemeClr val="bg1"/>
                  </a:solidFill>
                  <a:latin typeface="Calibri"/>
                </a:rPr>
                <a:t>max</a:t>
              </a:r>
              <a:r>
                <a:rPr lang="de-CH" sz="1400" baseline="0">
                  <a:solidFill>
                    <a:schemeClr val="bg1"/>
                  </a:solidFill>
                  <a:latin typeface="Calibri"/>
                </a:rPr>
                <a:t>(D</a:t>
              </a:r>
              <a:r>
                <a:rPr lang="de-CH" sz="1400" baseline="-25000">
                  <a:solidFill>
                    <a:schemeClr val="bg1"/>
                  </a:solidFill>
                  <a:latin typeface="Calibri"/>
                </a:rPr>
                <a:t>2</a:t>
              </a:r>
              <a:r>
                <a:rPr lang="de-CH" sz="1400" baseline="0">
                  <a:solidFill>
                    <a:schemeClr val="bg1"/>
                  </a:solidFill>
                  <a:latin typeface="Calibri"/>
                </a:rPr>
                <a:t>;C)</a:t>
              </a:r>
              <a:endParaRPr lang="de-CH" sz="1400" baseline="-25000">
                <a:solidFill>
                  <a:schemeClr val="bg1"/>
                </a:solidFill>
                <a:latin typeface="Calibri"/>
              </a:endParaRPr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7813969" y="1413812"/>
              <a:ext cx="102047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sz="1400" baseline="0" err="1">
                  <a:solidFill>
                    <a:schemeClr val="bg1"/>
                  </a:solidFill>
                  <a:latin typeface="Calibri"/>
                </a:rPr>
                <a:t>B’</a:t>
              </a:r>
              <a:r>
                <a:rPr lang="de-CH" sz="1400" baseline="-25000" err="1">
                  <a:solidFill>
                    <a:schemeClr val="bg1"/>
                  </a:solidFill>
                  <a:latin typeface="Calibri"/>
                </a:rPr>
                <a:t>max</a:t>
              </a:r>
              <a:r>
                <a:rPr lang="de-CH" sz="1400" baseline="0">
                  <a:solidFill>
                    <a:schemeClr val="bg1"/>
                  </a:solidFill>
                  <a:latin typeface="Calibri"/>
                </a:rPr>
                <a:t>(D</a:t>
              </a:r>
              <a:r>
                <a:rPr lang="de-CH" sz="1400" baseline="-25000">
                  <a:solidFill>
                    <a:schemeClr val="bg1"/>
                  </a:solidFill>
                  <a:latin typeface="Calibri"/>
                </a:rPr>
                <a:t>2</a:t>
              </a:r>
              <a:r>
                <a:rPr lang="de-CH" sz="1400" baseline="0">
                  <a:solidFill>
                    <a:schemeClr val="bg1"/>
                  </a:solidFill>
                  <a:latin typeface="Calibri"/>
                </a:rPr>
                <a:t>;O)</a:t>
              </a:r>
              <a:endParaRPr lang="de-CH" sz="1400" baseline="-25000">
                <a:solidFill>
                  <a:schemeClr val="bg1"/>
                </a:solidFill>
                <a:latin typeface="Calibri"/>
              </a:endParaRPr>
            </a:p>
          </p:txBody>
        </p:sp>
        <p:sp>
          <p:nvSpPr>
            <p:cNvPr id="9" name="Oval 8"/>
            <p:cNvSpPr/>
            <p:nvPr/>
          </p:nvSpPr>
          <p:spPr bwMode="auto">
            <a:xfrm>
              <a:off x="1974273" y="3900668"/>
              <a:ext cx="150469" cy="266218"/>
            </a:xfrm>
            <a:prstGeom prst="ellipse">
              <a:avLst/>
            </a:prstGeom>
            <a:noFill/>
            <a:ln w="285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CH" sz="2000" b="1" i="0" u="none" strike="noStrike" cap="none" normalizeH="0" baseline="30000">
                <a:ln>
                  <a:noFill/>
                </a:ln>
                <a:solidFill>
                  <a:srgbClr val="4D4D4D"/>
                </a:solidFill>
                <a:effectLst/>
                <a:latin typeface="ETH Light" pitchFamily="2" charset="0"/>
              </a:endParaRPr>
            </a:p>
          </p:txBody>
        </p:sp>
        <p:sp>
          <p:nvSpPr>
            <p:cNvPr id="104" name="Oval 103"/>
            <p:cNvSpPr/>
            <p:nvPr/>
          </p:nvSpPr>
          <p:spPr bwMode="auto">
            <a:xfrm>
              <a:off x="3556147" y="3885235"/>
              <a:ext cx="150469" cy="266218"/>
            </a:xfrm>
            <a:prstGeom prst="ellipse">
              <a:avLst/>
            </a:prstGeom>
            <a:noFill/>
            <a:ln w="285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CH" sz="2000" b="1" i="0" u="none" strike="noStrike" cap="none" normalizeH="0" baseline="30000">
                <a:ln>
                  <a:noFill/>
                </a:ln>
                <a:solidFill>
                  <a:srgbClr val="4D4D4D"/>
                </a:solidFill>
                <a:effectLst/>
                <a:latin typeface="ETH Light" pitchFamily="2" charset="0"/>
              </a:endParaRPr>
            </a:p>
          </p:txBody>
        </p:sp>
        <p:sp>
          <p:nvSpPr>
            <p:cNvPr id="105" name="Oval 104"/>
            <p:cNvSpPr/>
            <p:nvPr/>
          </p:nvSpPr>
          <p:spPr bwMode="auto">
            <a:xfrm>
              <a:off x="5300066" y="3975903"/>
              <a:ext cx="150469" cy="266218"/>
            </a:xfrm>
            <a:prstGeom prst="ellipse">
              <a:avLst/>
            </a:prstGeom>
            <a:noFill/>
            <a:ln w="285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CH" sz="2000" b="1" i="0" u="none" strike="noStrike" cap="none" normalizeH="0" baseline="30000">
                <a:ln>
                  <a:noFill/>
                </a:ln>
                <a:solidFill>
                  <a:srgbClr val="4D4D4D"/>
                </a:solidFill>
                <a:effectLst/>
                <a:latin typeface="ETH Light" pitchFamily="2" charset="0"/>
              </a:endParaRPr>
            </a:p>
          </p:txBody>
        </p:sp>
        <p:sp>
          <p:nvSpPr>
            <p:cNvPr id="106" name="Oval 105"/>
            <p:cNvSpPr/>
            <p:nvPr/>
          </p:nvSpPr>
          <p:spPr bwMode="auto">
            <a:xfrm>
              <a:off x="7123866" y="3975903"/>
              <a:ext cx="150469" cy="266218"/>
            </a:xfrm>
            <a:prstGeom prst="ellipse">
              <a:avLst/>
            </a:prstGeom>
            <a:noFill/>
            <a:ln w="285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CH" sz="2000" b="1" i="0" u="none" strike="noStrike" cap="none" normalizeH="0" baseline="30000">
                <a:ln>
                  <a:noFill/>
                </a:ln>
                <a:solidFill>
                  <a:srgbClr val="4D4D4D"/>
                </a:solidFill>
                <a:effectLst/>
                <a:latin typeface="ETH Light" pitchFamily="2" charset="0"/>
              </a:endParaRPr>
            </a:p>
          </p:txBody>
        </p:sp>
        <p:sp>
          <p:nvSpPr>
            <p:cNvPr id="107" name="Oval 106"/>
            <p:cNvSpPr/>
            <p:nvPr/>
          </p:nvSpPr>
          <p:spPr bwMode="auto">
            <a:xfrm>
              <a:off x="8683972" y="3945037"/>
              <a:ext cx="150469" cy="266218"/>
            </a:xfrm>
            <a:prstGeom prst="ellipse">
              <a:avLst/>
            </a:prstGeom>
            <a:noFill/>
            <a:ln w="285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CH" sz="2000" b="1" i="0" u="none" strike="noStrike" cap="none" normalizeH="0" baseline="30000">
                <a:ln>
                  <a:noFill/>
                </a:ln>
                <a:solidFill>
                  <a:srgbClr val="4D4D4D"/>
                </a:solidFill>
                <a:effectLst/>
                <a:latin typeface="ETH Light" pitchFamily="2" charset="0"/>
              </a:endParaRPr>
            </a:p>
          </p:txBody>
        </p:sp>
        <p:sp>
          <p:nvSpPr>
            <p:cNvPr id="108" name="TextBox 107"/>
            <p:cNvSpPr txBox="1"/>
            <p:nvPr/>
          </p:nvSpPr>
          <p:spPr>
            <a:xfrm>
              <a:off x="1162106" y="3240386"/>
              <a:ext cx="96263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sz="1400" baseline="0" err="1">
                  <a:solidFill>
                    <a:schemeClr val="bg1"/>
                  </a:solidFill>
                  <a:latin typeface="Calibri"/>
                </a:rPr>
                <a:t>B</a:t>
              </a:r>
              <a:r>
                <a:rPr lang="de-CH" sz="1400" baseline="-25000" err="1">
                  <a:solidFill>
                    <a:schemeClr val="bg1"/>
                  </a:solidFill>
                  <a:latin typeface="Calibri"/>
                </a:rPr>
                <a:t>max</a:t>
              </a:r>
              <a:r>
                <a:rPr lang="de-CH" sz="1400" baseline="0">
                  <a:solidFill>
                    <a:schemeClr val="bg1"/>
                  </a:solidFill>
                  <a:latin typeface="Calibri"/>
                </a:rPr>
                <a:t>(5HT</a:t>
              </a:r>
              <a:r>
                <a:rPr lang="de-CH" sz="1400" baseline="-25000">
                  <a:solidFill>
                    <a:schemeClr val="bg1"/>
                  </a:solidFill>
                  <a:latin typeface="Calibri"/>
                </a:rPr>
                <a:t>2</a:t>
              </a:r>
              <a:r>
                <a:rPr lang="de-CH" sz="1400" baseline="0">
                  <a:solidFill>
                    <a:schemeClr val="bg1"/>
                  </a:solidFill>
                  <a:latin typeface="Calibri"/>
                </a:rPr>
                <a:t>)</a:t>
              </a:r>
              <a:endParaRPr lang="de-CH" sz="1400" baseline="-25000">
                <a:solidFill>
                  <a:schemeClr val="bg1"/>
                </a:solidFill>
                <a:latin typeface="Calibri"/>
              </a:endParaRPr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2862962" y="3240386"/>
              <a:ext cx="116955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sz="1400" baseline="0" err="1">
                  <a:solidFill>
                    <a:schemeClr val="bg1"/>
                  </a:solidFill>
                  <a:latin typeface="Calibri"/>
                </a:rPr>
                <a:t>B’</a:t>
              </a:r>
              <a:r>
                <a:rPr lang="de-CH" sz="1400" baseline="-25000" err="1">
                  <a:solidFill>
                    <a:schemeClr val="bg1"/>
                  </a:solidFill>
                  <a:latin typeface="Calibri"/>
                </a:rPr>
                <a:t>max</a:t>
              </a:r>
              <a:r>
                <a:rPr lang="de-CH" sz="1400" baseline="0">
                  <a:solidFill>
                    <a:schemeClr val="bg1"/>
                  </a:solidFill>
                  <a:latin typeface="Calibri"/>
                </a:rPr>
                <a:t>(5HT</a:t>
              </a:r>
              <a:r>
                <a:rPr lang="de-CH" sz="1400" baseline="-25000">
                  <a:solidFill>
                    <a:schemeClr val="bg1"/>
                  </a:solidFill>
                  <a:latin typeface="Calibri"/>
                </a:rPr>
                <a:t>2</a:t>
              </a:r>
              <a:r>
                <a:rPr lang="de-CH" sz="1400" baseline="0">
                  <a:solidFill>
                    <a:schemeClr val="bg1"/>
                  </a:solidFill>
                  <a:latin typeface="Calibri"/>
                </a:rPr>
                <a:t>;H)</a:t>
              </a:r>
              <a:endParaRPr lang="de-CH" sz="1400" baseline="-25000">
                <a:solidFill>
                  <a:schemeClr val="bg1"/>
                </a:solidFill>
                <a:latin typeface="Calibri"/>
              </a:endParaRPr>
            </a:p>
          </p:txBody>
        </p:sp>
        <p:sp>
          <p:nvSpPr>
            <p:cNvPr id="110" name="TextBox 109"/>
            <p:cNvSpPr txBox="1"/>
            <p:nvPr/>
          </p:nvSpPr>
          <p:spPr>
            <a:xfrm>
              <a:off x="4531611" y="3275111"/>
              <a:ext cx="11567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sz="1400" baseline="0" err="1">
                  <a:solidFill>
                    <a:schemeClr val="bg1"/>
                  </a:solidFill>
                  <a:latin typeface="Calibri"/>
                </a:rPr>
                <a:t>B’</a:t>
              </a:r>
              <a:r>
                <a:rPr lang="de-CH" sz="1400" baseline="-25000" err="1">
                  <a:solidFill>
                    <a:schemeClr val="bg1"/>
                  </a:solidFill>
                  <a:latin typeface="Calibri"/>
                </a:rPr>
                <a:t>max</a:t>
              </a:r>
              <a:r>
                <a:rPr lang="de-CH" sz="1400" baseline="0">
                  <a:solidFill>
                    <a:schemeClr val="bg1"/>
                  </a:solidFill>
                  <a:latin typeface="Calibri"/>
                </a:rPr>
                <a:t>(5HT</a:t>
              </a:r>
              <a:r>
                <a:rPr lang="de-CH" sz="1400" baseline="-25000">
                  <a:solidFill>
                    <a:schemeClr val="bg1"/>
                  </a:solidFill>
                  <a:latin typeface="Calibri"/>
                </a:rPr>
                <a:t>2</a:t>
              </a:r>
              <a:r>
                <a:rPr lang="de-CH" sz="1400" baseline="0">
                  <a:solidFill>
                    <a:schemeClr val="bg1"/>
                  </a:solidFill>
                  <a:latin typeface="Calibri"/>
                </a:rPr>
                <a:t>;R)</a:t>
              </a:r>
              <a:endParaRPr lang="de-CH" sz="1400" baseline="-25000">
                <a:solidFill>
                  <a:schemeClr val="bg1"/>
                </a:solidFill>
                <a:latin typeface="Calibri"/>
              </a:endParaRPr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6241334" y="3238897"/>
              <a:ext cx="11503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sz="1400" baseline="0" err="1">
                  <a:solidFill>
                    <a:schemeClr val="bg1"/>
                  </a:solidFill>
                  <a:latin typeface="Calibri"/>
                </a:rPr>
                <a:t>B’</a:t>
              </a:r>
              <a:r>
                <a:rPr lang="de-CH" sz="1400" baseline="-25000" err="1">
                  <a:solidFill>
                    <a:schemeClr val="bg1"/>
                  </a:solidFill>
                  <a:latin typeface="Calibri"/>
                </a:rPr>
                <a:t>max</a:t>
              </a:r>
              <a:r>
                <a:rPr lang="de-CH" sz="1400" baseline="0">
                  <a:solidFill>
                    <a:schemeClr val="bg1"/>
                  </a:solidFill>
                  <a:latin typeface="Calibri"/>
                </a:rPr>
                <a:t>(5HT</a:t>
              </a:r>
              <a:r>
                <a:rPr lang="de-CH" sz="1400" baseline="-25000">
                  <a:solidFill>
                    <a:schemeClr val="bg1"/>
                  </a:solidFill>
                  <a:latin typeface="Calibri"/>
                </a:rPr>
                <a:t>2</a:t>
              </a:r>
              <a:r>
                <a:rPr lang="de-CH" sz="1400" baseline="0">
                  <a:solidFill>
                    <a:schemeClr val="bg1"/>
                  </a:solidFill>
                  <a:latin typeface="Calibri"/>
                </a:rPr>
                <a:t>;C)</a:t>
              </a:r>
              <a:endParaRPr lang="de-CH" sz="1400" baseline="-25000">
                <a:solidFill>
                  <a:schemeClr val="bg1"/>
                </a:solidFill>
                <a:latin typeface="Calibri"/>
              </a:endParaRPr>
            </a:p>
          </p:txBody>
        </p:sp>
        <p:sp>
          <p:nvSpPr>
            <p:cNvPr id="112" name="TextBox 111"/>
            <p:cNvSpPr txBox="1"/>
            <p:nvPr/>
          </p:nvSpPr>
          <p:spPr>
            <a:xfrm>
              <a:off x="7739429" y="3238896"/>
              <a:ext cx="11775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sz="1400" baseline="0" err="1">
                  <a:solidFill>
                    <a:schemeClr val="bg1"/>
                  </a:solidFill>
                  <a:latin typeface="Calibri"/>
                </a:rPr>
                <a:t>B’</a:t>
              </a:r>
              <a:r>
                <a:rPr lang="de-CH" sz="1400" baseline="-25000" err="1">
                  <a:solidFill>
                    <a:schemeClr val="bg1"/>
                  </a:solidFill>
                  <a:latin typeface="Calibri"/>
                </a:rPr>
                <a:t>max</a:t>
              </a:r>
              <a:r>
                <a:rPr lang="de-CH" sz="1400" baseline="0">
                  <a:solidFill>
                    <a:schemeClr val="bg1"/>
                  </a:solidFill>
                  <a:latin typeface="Calibri"/>
                </a:rPr>
                <a:t>(5HT</a:t>
              </a:r>
              <a:r>
                <a:rPr lang="de-CH" sz="1400" baseline="-25000">
                  <a:solidFill>
                    <a:schemeClr val="bg1"/>
                  </a:solidFill>
                  <a:latin typeface="Calibri"/>
                </a:rPr>
                <a:t>2</a:t>
              </a:r>
              <a:r>
                <a:rPr lang="de-CH" sz="1400" baseline="0">
                  <a:solidFill>
                    <a:schemeClr val="bg1"/>
                  </a:solidFill>
                  <a:latin typeface="Calibri"/>
                </a:rPr>
                <a:t>;O)</a:t>
              </a:r>
              <a:endParaRPr lang="de-CH" sz="1400" baseline="-25000">
                <a:solidFill>
                  <a:schemeClr val="bg1"/>
                </a:solidFill>
                <a:latin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76984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cs typeface="Calibri"/>
              </a:rPr>
              <a:t>Flortaucipir</a:t>
            </a:r>
            <a:r>
              <a:rPr lang="en-US">
                <a:cs typeface="Calibri"/>
              </a:rPr>
              <a:t> PET – detection of brain plaques</a:t>
            </a:r>
          </a:p>
        </p:txBody>
      </p:sp>
      <p:sp>
        <p:nvSpPr>
          <p:cNvPr id="21" name="Slide Number Placeholder 4">
            <a:extLst>
              <a:ext uri="{FF2B5EF4-FFF2-40B4-BE49-F238E27FC236}">
                <a16:creationId xmlns:a16="http://schemas.microsoft.com/office/drawing/2014/main" id="{4985184E-D003-C54E-AA4E-53C3F85405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6579" y="6418070"/>
            <a:ext cx="396836" cy="365125"/>
          </a:xfrm>
        </p:spPr>
        <p:txBody>
          <a:bodyPr/>
          <a:lstStyle/>
          <a:p>
            <a:fld id="{79594931-7310-8546-9CE2-0B8C244628BE}" type="slidenum">
              <a:rPr lang="en-US" smtClean="0"/>
              <a:pPr/>
              <a:t>65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B2B80A-E99E-8B4E-B287-DB992DE5650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8601"/>
          <a:stretch/>
        </p:blipFill>
        <p:spPr>
          <a:xfrm>
            <a:off x="1619672" y="1231437"/>
            <a:ext cx="5904656" cy="524641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83E8209-64AC-194F-AD8D-D612E941EF5F}"/>
              </a:ext>
            </a:extLst>
          </p:cNvPr>
          <p:cNvSpPr/>
          <p:nvPr/>
        </p:nvSpPr>
        <p:spPr>
          <a:xfrm rot="16200000">
            <a:off x="5297992" y="3947323"/>
            <a:ext cx="475327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>
                <a:latin typeface="Calibri" panose="020F0502020204030204" pitchFamily="34" charset="0"/>
                <a:cs typeface="Calibri" panose="020F0502020204030204" pitchFamily="34" charset="0"/>
              </a:rPr>
              <a:t>https://</a:t>
            </a:r>
            <a:r>
              <a:rPr lang="de-DE" sz="1400" err="1">
                <a:latin typeface="Calibri" panose="020F0502020204030204" pitchFamily="34" charset="0"/>
                <a:cs typeface="Calibri" panose="020F0502020204030204" pitchFamily="34" charset="0"/>
              </a:rPr>
              <a:t>www.nejm.org</a:t>
            </a:r>
            <a:r>
              <a:rPr lang="de-DE" sz="1400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de-DE" sz="1400" err="1">
                <a:latin typeface="Calibri" panose="020F0502020204030204" pitchFamily="34" charset="0"/>
                <a:cs typeface="Calibri" panose="020F0502020204030204" pitchFamily="34" charset="0"/>
              </a:rPr>
              <a:t>doi</a:t>
            </a:r>
            <a:r>
              <a:rPr lang="de-DE" sz="1400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de-DE" sz="1400" err="1">
                <a:latin typeface="Calibri" panose="020F0502020204030204" pitchFamily="34" charset="0"/>
                <a:cs typeface="Calibri" panose="020F0502020204030204" pitchFamily="34" charset="0"/>
              </a:rPr>
              <a:t>full</a:t>
            </a:r>
            <a:r>
              <a:rPr lang="de-DE" sz="1400">
                <a:latin typeface="Calibri" panose="020F0502020204030204" pitchFamily="34" charset="0"/>
                <a:cs typeface="Calibri" panose="020F0502020204030204" pitchFamily="34" charset="0"/>
              </a:rPr>
              <a:t>/10.1056/NEJMoa1900757</a:t>
            </a:r>
          </a:p>
        </p:txBody>
      </p:sp>
    </p:spTree>
    <p:extLst>
      <p:ext uri="{BB962C8B-B14F-4D97-AF65-F5344CB8AC3E}">
        <p14:creationId xmlns:p14="http://schemas.microsoft.com/office/powerpoint/2010/main" val="3232696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9" name="Oval 6"/>
          <p:cNvSpPr>
            <a:spLocks noChangeArrowheads="1"/>
          </p:cNvSpPr>
          <p:nvPr/>
        </p:nvSpPr>
        <p:spPr bwMode="auto">
          <a:xfrm>
            <a:off x="1259632" y="2206367"/>
            <a:ext cx="2511425" cy="191611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anchor="ctr"/>
          <a:lstStyle/>
          <a:p>
            <a:endParaRPr lang="en-US" baseline="0">
              <a:latin typeface="Calibri"/>
              <a:cs typeface="Calibri"/>
            </a:endParaRPr>
          </a:p>
        </p:txBody>
      </p:sp>
      <p:sp>
        <p:nvSpPr>
          <p:cNvPr id="3080" name="Line 7"/>
          <p:cNvSpPr>
            <a:spLocks noChangeShapeType="1"/>
          </p:cNvSpPr>
          <p:nvPr/>
        </p:nvSpPr>
        <p:spPr bwMode="auto">
          <a:xfrm>
            <a:off x="708770" y="3165217"/>
            <a:ext cx="3671887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 baseline="0">
              <a:latin typeface="Calibri"/>
              <a:cs typeface="Calibri"/>
            </a:endParaRPr>
          </a:p>
        </p:txBody>
      </p:sp>
      <p:sp>
        <p:nvSpPr>
          <p:cNvPr id="3081" name="Line 9"/>
          <p:cNvSpPr>
            <a:spLocks noChangeShapeType="1"/>
          </p:cNvSpPr>
          <p:nvPr/>
        </p:nvSpPr>
        <p:spPr bwMode="auto">
          <a:xfrm>
            <a:off x="2943970" y="3019167"/>
            <a:ext cx="0" cy="290513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 baseline="0">
              <a:latin typeface="Calibri"/>
              <a:cs typeface="Calibri"/>
            </a:endParaRPr>
          </a:p>
        </p:txBody>
      </p:sp>
      <p:sp>
        <p:nvSpPr>
          <p:cNvPr id="3082" name="Line 10"/>
          <p:cNvSpPr>
            <a:spLocks noChangeShapeType="1"/>
          </p:cNvSpPr>
          <p:nvPr/>
        </p:nvSpPr>
        <p:spPr bwMode="auto">
          <a:xfrm>
            <a:off x="1273920" y="3165217"/>
            <a:ext cx="167005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arrow" w="med" len="med"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 baseline="0">
              <a:latin typeface="Calibri"/>
              <a:cs typeface="Calibri"/>
            </a:endParaRPr>
          </a:p>
        </p:txBody>
      </p:sp>
      <p:sp>
        <p:nvSpPr>
          <p:cNvPr id="3083" name="Line 11"/>
          <p:cNvSpPr>
            <a:spLocks noChangeShapeType="1"/>
          </p:cNvSpPr>
          <p:nvPr/>
        </p:nvSpPr>
        <p:spPr bwMode="auto">
          <a:xfrm>
            <a:off x="2929682" y="3167061"/>
            <a:ext cx="827088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arrow" w="med" len="med"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 baseline="0">
              <a:latin typeface="Calibri"/>
              <a:cs typeface="Calibri"/>
            </a:endParaRPr>
          </a:p>
        </p:txBody>
      </p:sp>
      <p:sp>
        <p:nvSpPr>
          <p:cNvPr id="3084" name="Text Box 12"/>
          <p:cNvSpPr txBox="1">
            <a:spLocks noChangeArrowheads="1"/>
          </p:cNvSpPr>
          <p:nvPr/>
        </p:nvSpPr>
        <p:spPr bwMode="auto">
          <a:xfrm>
            <a:off x="3172570" y="2797799"/>
            <a:ext cx="36901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9pPr>
          </a:lstStyle>
          <a:p>
            <a:r>
              <a:rPr lang="en-US" sz="1800" baseline="0" err="1">
                <a:solidFill>
                  <a:srgbClr val="1269B0"/>
                </a:solidFill>
                <a:latin typeface="Calibri"/>
                <a:cs typeface="Calibri"/>
              </a:rPr>
              <a:t>x</a:t>
            </a:r>
            <a:r>
              <a:rPr lang="en-US" sz="1800" baseline="-25000" err="1">
                <a:solidFill>
                  <a:srgbClr val="1269B0"/>
                </a:solidFill>
                <a:latin typeface="Calibri"/>
                <a:cs typeface="Calibri"/>
              </a:rPr>
              <a:t>ij</a:t>
            </a:r>
            <a:endParaRPr lang="en-US" sz="1800" baseline="-25000">
              <a:solidFill>
                <a:srgbClr val="1269B0"/>
              </a:solidFill>
              <a:latin typeface="Calibri"/>
              <a:cs typeface="Calibri"/>
            </a:endParaRPr>
          </a:p>
        </p:txBody>
      </p:sp>
      <p:sp>
        <p:nvSpPr>
          <p:cNvPr id="3085" name="Text Box 13"/>
          <p:cNvSpPr txBox="1">
            <a:spLocks noChangeArrowheads="1"/>
          </p:cNvSpPr>
          <p:nvPr/>
        </p:nvSpPr>
        <p:spPr bwMode="auto">
          <a:xfrm>
            <a:off x="1888282" y="2797799"/>
            <a:ext cx="65755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9pPr>
          </a:lstStyle>
          <a:p>
            <a:r>
              <a:rPr lang="en-US" sz="1800" baseline="0" err="1">
                <a:solidFill>
                  <a:srgbClr val="1269B0"/>
                </a:solidFill>
                <a:latin typeface="Calibri"/>
                <a:cs typeface="Calibri"/>
              </a:rPr>
              <a:t>D</a:t>
            </a:r>
            <a:r>
              <a:rPr lang="en-US" sz="1800" baseline="-25000" err="1">
                <a:solidFill>
                  <a:srgbClr val="1269B0"/>
                </a:solidFill>
                <a:latin typeface="Calibri"/>
                <a:cs typeface="Calibri"/>
              </a:rPr>
              <a:t>ij</a:t>
            </a:r>
            <a:r>
              <a:rPr lang="en-US" sz="1800" baseline="0" err="1">
                <a:solidFill>
                  <a:srgbClr val="1269B0"/>
                </a:solidFill>
                <a:latin typeface="Calibri"/>
                <a:cs typeface="Calibri"/>
              </a:rPr>
              <a:t>-x</a:t>
            </a:r>
            <a:r>
              <a:rPr lang="en-US" sz="1800" baseline="-25000" err="1">
                <a:solidFill>
                  <a:srgbClr val="1269B0"/>
                </a:solidFill>
                <a:latin typeface="Calibri"/>
                <a:cs typeface="Calibri"/>
              </a:rPr>
              <a:t>ij</a:t>
            </a:r>
            <a:endParaRPr lang="en-US" sz="1800" baseline="-25000">
              <a:solidFill>
                <a:srgbClr val="1269B0"/>
              </a:solidFill>
              <a:latin typeface="Calibri"/>
              <a:cs typeface="Calibri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Attenuation correction</a:t>
            </a:r>
          </a:p>
        </p:txBody>
      </p:sp>
      <p:sp>
        <p:nvSpPr>
          <p:cNvPr id="18" name="Slide Number Placeholder 4">
            <a:extLst>
              <a:ext uri="{FF2B5EF4-FFF2-40B4-BE49-F238E27FC236}">
                <a16:creationId xmlns:a16="http://schemas.microsoft.com/office/drawing/2014/main" id="{4FC4A0C8-63D2-7D48-80ED-7AB36056BE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6579" y="6418070"/>
            <a:ext cx="396836" cy="365125"/>
          </a:xfrm>
        </p:spPr>
        <p:txBody>
          <a:bodyPr/>
          <a:lstStyle/>
          <a:p>
            <a:fld id="{79594931-7310-8546-9CE2-0B8C244628BE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15A341ED-8F4E-4D4C-93CC-F241B512DA7B}"/>
              </a:ext>
            </a:extLst>
          </p:cNvPr>
          <p:cNvSpPr txBox="1">
            <a:spLocks/>
          </p:cNvSpPr>
          <p:nvPr/>
        </p:nvSpPr>
        <p:spPr>
          <a:xfrm>
            <a:off x="323850" y="1406205"/>
            <a:ext cx="8496300" cy="507430"/>
          </a:xfrm>
          <a:prstGeom prst="rect">
            <a:avLst/>
          </a:prstGeom>
        </p:spPr>
        <p:txBody>
          <a:bodyPr/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627063" indent="-2651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2pPr>
            <a:lvl3pPr marL="893763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3pPr>
            <a:lvl4pPr marL="1077913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4pPr>
            <a:lvl5pPr marL="1262063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/>
              <a:t>Loss of </a:t>
            </a:r>
            <a:r>
              <a:rPr lang="en-US" sz="2200" b="1">
                <a:latin typeface="Symbol" pitchFamily="2" charset="2"/>
              </a:rPr>
              <a:t>g</a:t>
            </a:r>
            <a:r>
              <a:rPr lang="en-US" sz="2200" b="1"/>
              <a:t>-photons due to Compton scattering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89F6DC3-CD6D-7E45-AE17-A380750C559E}"/>
              </a:ext>
            </a:extLst>
          </p:cNvPr>
          <p:cNvSpPr/>
          <p:nvPr/>
        </p:nvSpPr>
        <p:spPr>
          <a:xfrm>
            <a:off x="2880127" y="3085291"/>
            <a:ext cx="127685" cy="127685"/>
          </a:xfrm>
          <a:prstGeom prst="ellipse">
            <a:avLst/>
          </a:prstGeom>
          <a:solidFill>
            <a:srgbClr val="1269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5E9F967F-107C-A546-904E-438E5E8D666E}"/>
              </a:ext>
            </a:extLst>
          </p:cNvPr>
          <p:cNvSpPr txBox="1">
            <a:spLocks/>
          </p:cNvSpPr>
          <p:nvPr/>
        </p:nvSpPr>
        <p:spPr>
          <a:xfrm>
            <a:off x="323850" y="4511570"/>
            <a:ext cx="8496300" cy="507430"/>
          </a:xfrm>
          <a:prstGeom prst="rect">
            <a:avLst/>
          </a:prstGeom>
        </p:spPr>
        <p:txBody>
          <a:bodyPr/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627063" indent="-2651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2pPr>
            <a:lvl3pPr marL="893763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3pPr>
            <a:lvl4pPr marL="1077913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4pPr>
            <a:lvl5pPr marL="1262063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>
                <a:solidFill>
                  <a:srgbClr val="1269B0"/>
                </a:solidFill>
              </a:rPr>
              <a:t>Total scattering probability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49AF5409-C08C-4845-84A9-D49608F192B2}"/>
                  </a:ext>
                </a:extLst>
              </p:cNvPr>
              <p:cNvSpPr/>
              <p:nvPr/>
            </p:nvSpPr>
            <p:spPr>
              <a:xfrm>
                <a:off x="5292080" y="2485791"/>
                <a:ext cx="2011063" cy="49667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1269B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de-CH" sz="2400" b="1" i="0" smtClean="0">
                              <a:solidFill>
                                <a:srgbClr val="1269B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𝐩</m:t>
                          </m:r>
                        </m:e>
                        <m:sub>
                          <m:r>
                            <a:rPr lang="de-CH" sz="2400" b="1" i="0" smtClean="0">
                              <a:solidFill>
                                <a:srgbClr val="1269B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𝟏𝐢𝐣</m:t>
                          </m:r>
                        </m:sub>
                      </m:sSub>
                      <m:r>
                        <a:rPr lang="en-US" sz="2400" b="1" i="0" smtClean="0">
                          <a:solidFill>
                            <a:srgbClr val="1269B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sSup>
                        <m:sSupPr>
                          <m:ctrlPr>
                            <a:rPr lang="en-US" sz="2400" b="1" i="1" smtClean="0">
                              <a:solidFill>
                                <a:srgbClr val="1269B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lang="de-CH" sz="2400" b="1" i="0" smtClean="0">
                              <a:solidFill>
                                <a:srgbClr val="1269B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𝐞</m:t>
                          </m:r>
                        </m:e>
                        <m:sup>
                          <m:r>
                            <a:rPr lang="de-CH" sz="2400" b="1" i="0" smtClean="0">
                              <a:solidFill>
                                <a:srgbClr val="1269B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−</m:t>
                          </m:r>
                          <m:r>
                            <a:rPr lang="de-CH" sz="2400" b="1" i="0" smtClean="0">
                              <a:solidFill>
                                <a:srgbClr val="1269B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𝛍</m:t>
                          </m:r>
                          <m:r>
                            <a:rPr lang="de-CH" sz="2400" b="1" i="0" smtClean="0">
                              <a:solidFill>
                                <a:srgbClr val="1269B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de-CH" sz="2400" b="1" i="1" smtClean="0">
                                  <a:solidFill>
                                    <a:srgbClr val="1269B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de-CH" sz="2400" b="1" i="0" smtClean="0">
                                  <a:solidFill>
                                    <a:srgbClr val="1269B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de-CH" sz="2400" b="1" i="0" smtClean="0">
                                  <a:solidFill>
                                    <a:srgbClr val="1269B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𝐢𝐣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en-US" sz="2400" b="1">
                  <a:solidFill>
                    <a:srgbClr val="1269B0"/>
                  </a:solidFill>
                </a:endParaRP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49AF5409-C08C-4845-84A9-D49608F192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2080" y="2485791"/>
                <a:ext cx="2011063" cy="496674"/>
              </a:xfrm>
              <a:prstGeom prst="rect">
                <a:avLst/>
              </a:prstGeom>
              <a:blipFill>
                <a:blip r:embed="rId3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B48E5FB1-6ADC-4B40-A0A9-755211764DB1}"/>
                  </a:ext>
                </a:extLst>
              </p:cNvPr>
              <p:cNvSpPr/>
              <p:nvPr/>
            </p:nvSpPr>
            <p:spPr>
              <a:xfrm>
                <a:off x="5273132" y="3188959"/>
                <a:ext cx="2695097" cy="5711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1269B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de-CH" sz="2400" b="1" i="0" smtClean="0">
                              <a:solidFill>
                                <a:srgbClr val="1269B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𝐩</m:t>
                          </m:r>
                        </m:e>
                        <m:sub>
                          <m:r>
                            <a:rPr lang="de-CH" sz="2400" b="1" i="0" smtClean="0">
                              <a:solidFill>
                                <a:srgbClr val="1269B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𝟐𝐢𝐣</m:t>
                          </m:r>
                        </m:sub>
                      </m:sSub>
                      <m:r>
                        <a:rPr lang="en-US" sz="2400" b="1" i="0" smtClean="0">
                          <a:solidFill>
                            <a:srgbClr val="1269B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sSup>
                        <m:sSupPr>
                          <m:ctrlPr>
                            <a:rPr lang="en-US" sz="2400" b="1" i="1" smtClean="0">
                              <a:solidFill>
                                <a:srgbClr val="1269B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lang="de-CH" sz="2400" b="1" i="0" smtClean="0">
                              <a:solidFill>
                                <a:srgbClr val="1269B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𝐞</m:t>
                          </m:r>
                        </m:e>
                        <m:sup>
                          <m:r>
                            <a:rPr lang="de-CH" sz="2400" b="1" i="0" smtClean="0">
                              <a:solidFill>
                                <a:srgbClr val="1269B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−</m:t>
                          </m:r>
                          <m:r>
                            <a:rPr lang="de-CH" sz="2400" b="1" i="0" smtClean="0">
                              <a:solidFill>
                                <a:srgbClr val="1269B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𝛍</m:t>
                          </m:r>
                          <m:r>
                            <a:rPr lang="de-CH" sz="2400" b="1" i="0" smtClean="0">
                              <a:solidFill>
                                <a:srgbClr val="1269B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∙</m:t>
                          </m:r>
                          <m:d>
                            <m:dPr>
                              <m:ctrlPr>
                                <a:rPr lang="de-CH" sz="2400" b="1" i="1">
                                  <a:solidFill>
                                    <a:srgbClr val="1269B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CH" sz="2400" b="1" i="1">
                                      <a:solidFill>
                                        <a:srgbClr val="1269B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CH" sz="2400" b="1" i="0">
                                      <a:solidFill>
                                        <a:srgbClr val="1269B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𝐃</m:t>
                                  </m:r>
                                </m:e>
                                <m:sub>
                                  <m:r>
                                    <a:rPr lang="de-CH" sz="2400" b="1" i="0">
                                      <a:solidFill>
                                        <a:srgbClr val="1269B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𝐢𝐣</m:t>
                                  </m:r>
                                </m:sub>
                              </m:sSub>
                              <m:r>
                                <a:rPr lang="de-CH" sz="2400" b="1" i="0">
                                  <a:solidFill>
                                    <a:srgbClr val="1269B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de-CH" sz="2400" b="1" i="1">
                                      <a:solidFill>
                                        <a:srgbClr val="1269B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CH" sz="2400" b="1" i="0">
                                      <a:solidFill>
                                        <a:srgbClr val="1269B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lang="de-CH" sz="2400" b="1" i="0">
                                      <a:solidFill>
                                        <a:srgbClr val="1269B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𝐢𝐣</m:t>
                                  </m:r>
                                </m:sub>
                              </m:sSub>
                            </m:e>
                          </m:d>
                        </m:sup>
                      </m:sSup>
                    </m:oMath>
                  </m:oMathPara>
                </a14:m>
                <a:endParaRPr lang="en-US" sz="2400" b="1">
                  <a:solidFill>
                    <a:srgbClr val="1269B0"/>
                  </a:solidFill>
                </a:endParaRPr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B48E5FB1-6ADC-4B40-A0A9-755211764D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3132" y="3188959"/>
                <a:ext cx="2695097" cy="571118"/>
              </a:xfrm>
              <a:prstGeom prst="rect">
                <a:avLst/>
              </a:prstGeom>
              <a:blipFill>
                <a:blip r:embed="rId4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6D344EE5-1179-E74E-B3B1-40619A1B3416}"/>
                  </a:ext>
                </a:extLst>
              </p:cNvPr>
              <p:cNvSpPr/>
              <p:nvPr/>
            </p:nvSpPr>
            <p:spPr>
              <a:xfrm>
                <a:off x="2445072" y="5220495"/>
                <a:ext cx="4253857" cy="627288"/>
              </a:xfrm>
              <a:prstGeom prst="rect">
                <a:avLst/>
              </a:prstGeom>
              <a:ln w="28575">
                <a:solidFill>
                  <a:srgbClr val="1269B0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000" b="1" i="1" smtClean="0">
                              <a:solidFill>
                                <a:srgbClr val="1269B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de-CH" sz="3000" b="1" i="0" smtClean="0">
                              <a:solidFill>
                                <a:srgbClr val="1269B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𝐩</m:t>
                          </m:r>
                        </m:e>
                        <m:sub>
                          <m:r>
                            <a:rPr lang="de-CH" sz="3000" b="1" i="0" smtClean="0">
                              <a:solidFill>
                                <a:srgbClr val="1269B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𝐢𝐣</m:t>
                          </m:r>
                        </m:sub>
                      </m:sSub>
                      <m:r>
                        <a:rPr lang="en-US" sz="3000" b="1" i="0" smtClean="0">
                          <a:solidFill>
                            <a:srgbClr val="1269B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3000" b="1" i="1">
                              <a:solidFill>
                                <a:srgbClr val="1269B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de-CH" sz="3000" b="1">
                              <a:solidFill>
                                <a:srgbClr val="1269B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𝐩</m:t>
                          </m:r>
                        </m:e>
                        <m:sub>
                          <m:r>
                            <a:rPr lang="de-CH" sz="3000" b="1" i="0" smtClean="0">
                              <a:solidFill>
                                <a:srgbClr val="1269B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𝟏</m:t>
                          </m:r>
                          <m:r>
                            <a:rPr lang="de-CH" sz="3000" b="1">
                              <a:solidFill>
                                <a:srgbClr val="1269B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𝐢𝐣</m:t>
                          </m:r>
                        </m:sub>
                      </m:sSub>
                      <m:r>
                        <a:rPr lang="de-CH" sz="3000" b="1" i="1" smtClean="0">
                          <a:solidFill>
                            <a:srgbClr val="1269B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∙</m:t>
                      </m:r>
                      <m:sSub>
                        <m:sSubPr>
                          <m:ctrlPr>
                            <a:rPr lang="en-US" sz="3000" b="1" i="1">
                              <a:solidFill>
                                <a:srgbClr val="1269B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de-CH" sz="3000" b="1">
                              <a:solidFill>
                                <a:srgbClr val="1269B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𝐩</m:t>
                          </m:r>
                        </m:e>
                        <m:sub>
                          <m:r>
                            <a:rPr lang="de-CH" sz="3000" b="1" i="0" smtClean="0">
                              <a:solidFill>
                                <a:srgbClr val="1269B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𝟐</m:t>
                          </m:r>
                          <m:r>
                            <a:rPr lang="de-CH" sz="3000" b="1">
                              <a:solidFill>
                                <a:srgbClr val="1269B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𝐢𝐣</m:t>
                          </m:r>
                        </m:sub>
                      </m:sSub>
                      <m:r>
                        <a:rPr lang="de-CH" sz="3000" b="1" i="1" smtClean="0">
                          <a:solidFill>
                            <a:srgbClr val="1269B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sSup>
                        <m:sSupPr>
                          <m:ctrlPr>
                            <a:rPr lang="en-US" sz="3000" b="1" i="1" smtClean="0">
                              <a:solidFill>
                                <a:srgbClr val="1269B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lang="de-CH" sz="3000" b="1" i="0" smtClean="0">
                              <a:solidFill>
                                <a:srgbClr val="1269B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𝐞</m:t>
                          </m:r>
                        </m:e>
                        <m:sup>
                          <m:r>
                            <a:rPr lang="de-CH" sz="3000" b="1" i="0" smtClean="0">
                              <a:solidFill>
                                <a:srgbClr val="1269B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−</m:t>
                          </m:r>
                          <m:r>
                            <a:rPr lang="de-CH" sz="3000" b="1" i="0" smtClean="0">
                              <a:solidFill>
                                <a:srgbClr val="1269B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𝛍</m:t>
                          </m:r>
                          <m:r>
                            <a:rPr lang="de-CH" sz="3000" b="1" i="0" smtClean="0">
                              <a:solidFill>
                                <a:srgbClr val="1269B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de-CH" sz="3000" b="1" i="1" smtClean="0">
                                  <a:solidFill>
                                    <a:srgbClr val="1269B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de-CH" sz="3000" b="1" i="0" smtClean="0">
                                  <a:solidFill>
                                    <a:srgbClr val="1269B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𝐃</m:t>
                              </m:r>
                            </m:e>
                            <m:sub>
                              <m:r>
                                <a:rPr lang="de-CH" sz="3000" b="1" i="0" smtClean="0">
                                  <a:solidFill>
                                    <a:srgbClr val="1269B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𝐢𝐣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en-US" sz="3000" b="1">
                  <a:solidFill>
                    <a:srgbClr val="1269B0"/>
                  </a:solidFill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6D344EE5-1179-E74E-B3B1-40619A1B34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5072" y="5220495"/>
                <a:ext cx="4253857" cy="627288"/>
              </a:xfrm>
              <a:prstGeom prst="rect">
                <a:avLst/>
              </a:prstGeom>
              <a:blipFill>
                <a:blip r:embed="rId5"/>
                <a:stretch>
                  <a:fillRect b="-11538"/>
                </a:stretch>
              </a:blipFill>
              <a:ln w="28575">
                <a:solidFill>
                  <a:srgbClr val="1269B0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C59A38F5-6E27-9244-A1BE-8F027C7CBAB4}"/>
              </a:ext>
            </a:extLst>
          </p:cNvPr>
          <p:cNvSpPr txBox="1"/>
          <p:nvPr/>
        </p:nvSpPr>
        <p:spPr>
          <a:xfrm>
            <a:off x="7956376" y="458475"/>
            <a:ext cx="792088" cy="536043"/>
          </a:xfrm>
          <a:prstGeom prst="roundRect">
            <a:avLst/>
          </a:prstGeom>
          <a:solidFill>
            <a:schemeClr val="accent2"/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 lIns="0" tIns="0" rIns="0" bIns="0" rtlCol="0" anchor="ctr" anchorCtr="1">
            <a:noAutofit/>
          </a:bodyPr>
          <a:lstStyle/>
          <a:p>
            <a:pPr algn="ctr"/>
            <a:r>
              <a:rPr lang="de-CH" sz="1400" baseline="0">
                <a:solidFill>
                  <a:schemeClr val="bg1"/>
                </a:solidFill>
                <a:latin typeface="Calibri"/>
                <a:cs typeface="Calibri"/>
              </a:rPr>
              <a:t>Chapter</a:t>
            </a:r>
            <a:br>
              <a:rPr lang="de-CH" sz="1400" baseline="0">
                <a:solidFill>
                  <a:schemeClr val="bg1"/>
                </a:solidFill>
                <a:latin typeface="Calibri"/>
                <a:cs typeface="Calibri"/>
              </a:rPr>
            </a:br>
            <a:r>
              <a:rPr lang="de-CH" sz="1400" baseline="0">
                <a:solidFill>
                  <a:schemeClr val="bg1"/>
                </a:solidFill>
                <a:latin typeface="Calibri"/>
                <a:cs typeface="Calibri"/>
              </a:rPr>
              <a:t>3.18.1</a:t>
            </a:r>
            <a:endParaRPr lang="en-US" sz="1400" baseline="0">
              <a:solidFill>
                <a:schemeClr val="bg1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19397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Attenuation correction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FDE4D32-1EF8-3E4F-933A-1E7A3A6C2265}"/>
              </a:ext>
            </a:extLst>
          </p:cNvPr>
          <p:cNvGrpSpPr/>
          <p:nvPr/>
        </p:nvGrpSpPr>
        <p:grpSpPr>
          <a:xfrm>
            <a:off x="378208" y="2380465"/>
            <a:ext cx="4235296" cy="3240379"/>
            <a:chOff x="467544" y="2711881"/>
            <a:chExt cx="3558294" cy="2722412"/>
          </a:xfrm>
        </p:grpSpPr>
        <p:sp>
          <p:nvSpPr>
            <p:cNvPr id="5124" name="Oval 12"/>
            <p:cNvSpPr>
              <a:spLocks noChangeArrowheads="1"/>
            </p:cNvSpPr>
            <p:nvPr/>
          </p:nvSpPr>
          <p:spPr bwMode="auto">
            <a:xfrm>
              <a:off x="890301" y="2711881"/>
              <a:ext cx="2831746" cy="2722412"/>
            </a:xfrm>
            <a:prstGeom prst="ellipse">
              <a:avLst/>
            </a:prstGeom>
            <a:noFill/>
            <a:ln w="762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 baseline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125" name="Oval 15"/>
            <p:cNvSpPr>
              <a:spLocks noChangeArrowheads="1"/>
            </p:cNvSpPr>
            <p:nvPr/>
          </p:nvSpPr>
          <p:spPr bwMode="auto">
            <a:xfrm>
              <a:off x="1546304" y="3663086"/>
              <a:ext cx="1552540" cy="874670"/>
            </a:xfrm>
            <a:prstGeom prst="ellipse">
              <a:avLst/>
            </a:pr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baseline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126" name="Line 18"/>
            <p:cNvSpPr>
              <a:spLocks noChangeShapeType="1"/>
            </p:cNvSpPr>
            <p:nvPr/>
          </p:nvSpPr>
          <p:spPr bwMode="auto">
            <a:xfrm flipV="1">
              <a:off x="1054302" y="3291351"/>
              <a:ext cx="2339743" cy="138853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 baseline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127" name="Line 22"/>
            <p:cNvSpPr>
              <a:spLocks noChangeShapeType="1"/>
            </p:cNvSpPr>
            <p:nvPr/>
          </p:nvSpPr>
          <p:spPr bwMode="auto">
            <a:xfrm>
              <a:off x="1972706" y="4056687"/>
              <a:ext cx="54667" cy="120267"/>
            </a:xfrm>
            <a:prstGeom prst="line">
              <a:avLst/>
            </a:prstGeom>
            <a:noFill/>
            <a:ln w="76200" cmpd="sng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 baseline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128" name="Line 24"/>
            <p:cNvSpPr>
              <a:spLocks noChangeShapeType="1"/>
            </p:cNvSpPr>
            <p:nvPr/>
          </p:nvSpPr>
          <p:spPr bwMode="auto">
            <a:xfrm flipV="1">
              <a:off x="1786839" y="3936420"/>
              <a:ext cx="994938" cy="5685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 baseline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129" name="Line 25"/>
            <p:cNvSpPr>
              <a:spLocks noChangeShapeType="1"/>
            </p:cNvSpPr>
            <p:nvPr/>
          </p:nvSpPr>
          <p:spPr bwMode="auto">
            <a:xfrm>
              <a:off x="1600971" y="4166021"/>
              <a:ext cx="229601" cy="43733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 baseline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130" name="Line 26"/>
            <p:cNvSpPr>
              <a:spLocks noChangeShapeType="1"/>
            </p:cNvSpPr>
            <p:nvPr/>
          </p:nvSpPr>
          <p:spPr bwMode="auto">
            <a:xfrm>
              <a:off x="2606842" y="3597485"/>
              <a:ext cx="229601" cy="43733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 baseline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131" name="Text Box 34"/>
            <p:cNvSpPr txBox="1">
              <a:spLocks noChangeArrowheads="1"/>
            </p:cNvSpPr>
            <p:nvPr/>
          </p:nvSpPr>
          <p:spPr bwMode="auto">
            <a:xfrm>
              <a:off x="2173151" y="4145977"/>
              <a:ext cx="441471" cy="3532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9pPr>
            </a:lstStyle>
            <a:p>
              <a:r>
                <a:rPr lang="en-US" sz="1400" b="0" baseline="0">
                  <a:latin typeface="Calibri" panose="020F0502020204030204" pitchFamily="34" charset="0"/>
                  <a:cs typeface="Calibri" panose="020F0502020204030204" pitchFamily="34" charset="0"/>
                </a:rPr>
                <a:t>D</a:t>
              </a:r>
              <a:r>
                <a:rPr lang="en-US" sz="1400" b="0" baseline="-25000">
                  <a:latin typeface="Calibri" panose="020F0502020204030204" pitchFamily="34" charset="0"/>
                  <a:cs typeface="Calibri" panose="020F0502020204030204" pitchFamily="34" charset="0"/>
                </a:rPr>
                <a:t>ij</a:t>
              </a:r>
            </a:p>
          </p:txBody>
        </p:sp>
        <p:sp>
          <p:nvSpPr>
            <p:cNvPr id="5132" name="Text Box 36"/>
            <p:cNvSpPr txBox="1">
              <a:spLocks noChangeArrowheads="1"/>
            </p:cNvSpPr>
            <p:nvPr/>
          </p:nvSpPr>
          <p:spPr bwMode="auto">
            <a:xfrm>
              <a:off x="1670216" y="3704997"/>
              <a:ext cx="385911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9pPr>
            </a:lstStyle>
            <a:p>
              <a:r>
                <a:rPr lang="en-US" sz="1400" b="0" baseline="0">
                  <a:latin typeface="Symbol" pitchFamily="2" charset="2"/>
                  <a:cs typeface="Calibri" panose="020F0502020204030204" pitchFamily="34" charset="0"/>
                </a:rPr>
                <a:t>m</a:t>
              </a:r>
            </a:p>
          </p:txBody>
        </p:sp>
        <p:sp>
          <p:nvSpPr>
            <p:cNvPr id="5133" name="Rectangle 38"/>
            <p:cNvSpPr>
              <a:spLocks noChangeArrowheads="1"/>
            </p:cNvSpPr>
            <p:nvPr/>
          </p:nvSpPr>
          <p:spPr bwMode="auto">
            <a:xfrm rot="3224557">
              <a:off x="3437780" y="2974283"/>
              <a:ext cx="284268" cy="404535"/>
            </a:xfrm>
            <a:prstGeom prst="rect">
              <a:avLst/>
            </a:pr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baseline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134" name="Rectangle 39"/>
            <p:cNvSpPr>
              <a:spLocks noChangeArrowheads="1"/>
            </p:cNvSpPr>
            <p:nvPr/>
          </p:nvSpPr>
          <p:spPr bwMode="auto">
            <a:xfrm rot="3505665">
              <a:off x="759102" y="4581490"/>
              <a:ext cx="284268" cy="404535"/>
            </a:xfrm>
            <a:prstGeom prst="rect">
              <a:avLst/>
            </a:pr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baseline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135" name="Text Box 40"/>
            <p:cNvSpPr txBox="1">
              <a:spLocks noChangeArrowheads="1"/>
            </p:cNvSpPr>
            <p:nvPr/>
          </p:nvSpPr>
          <p:spPr bwMode="auto">
            <a:xfrm>
              <a:off x="3703825" y="2793882"/>
              <a:ext cx="322013" cy="3886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9pPr>
            </a:lstStyle>
            <a:p>
              <a:r>
                <a:rPr lang="en-US" sz="1600" b="0" baseline="0">
                  <a:latin typeface="Calibri" panose="020F0502020204030204" pitchFamily="34" charset="0"/>
                  <a:cs typeface="Calibri" panose="020F0502020204030204" pitchFamily="34" charset="0"/>
                </a:rPr>
                <a:t>i</a:t>
              </a:r>
            </a:p>
          </p:txBody>
        </p:sp>
        <p:sp>
          <p:nvSpPr>
            <p:cNvPr id="5136" name="Text Box 41"/>
            <p:cNvSpPr txBox="1">
              <a:spLocks noChangeArrowheads="1"/>
            </p:cNvSpPr>
            <p:nvPr/>
          </p:nvSpPr>
          <p:spPr bwMode="auto">
            <a:xfrm>
              <a:off x="467544" y="4729091"/>
              <a:ext cx="327246" cy="3886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9pPr>
            </a:lstStyle>
            <a:p>
              <a:r>
                <a:rPr lang="en-US" sz="1600" b="0" baseline="0">
                  <a:latin typeface="Calibri" panose="020F0502020204030204" pitchFamily="34" charset="0"/>
                  <a:cs typeface="Calibri" panose="020F0502020204030204" pitchFamily="34" charset="0"/>
                </a:rPr>
                <a:t>j</a:t>
              </a:r>
            </a:p>
          </p:txBody>
        </p:sp>
      </p:grpSp>
      <p:sp>
        <p:nvSpPr>
          <p:cNvPr id="5137" name="Text Box 56"/>
          <p:cNvSpPr txBox="1">
            <a:spLocks noChangeArrowheads="1"/>
          </p:cNvSpPr>
          <p:nvPr/>
        </p:nvSpPr>
        <p:spPr bwMode="auto">
          <a:xfrm>
            <a:off x="1112613" y="5621984"/>
            <a:ext cx="237983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9pPr>
          </a:lstStyle>
          <a:p>
            <a:r>
              <a:rPr lang="en-US" sz="2000" baseline="0">
                <a:solidFill>
                  <a:srgbClr val="1269B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internal PET source</a:t>
            </a:r>
          </a:p>
        </p:txBody>
      </p:sp>
      <p:sp>
        <p:nvSpPr>
          <p:cNvPr id="5139" name="Oval 42"/>
          <p:cNvSpPr>
            <a:spLocks noChangeArrowheads="1"/>
          </p:cNvSpPr>
          <p:nvPr/>
        </p:nvSpPr>
        <p:spPr bwMode="auto">
          <a:xfrm>
            <a:off x="5270504" y="2506426"/>
            <a:ext cx="2831745" cy="2722412"/>
          </a:xfrm>
          <a:prstGeom prst="ellipse">
            <a:avLst/>
          </a:prstGeom>
          <a:noFill/>
          <a:ln w="76200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baseline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6CF61EB-727D-6845-83CA-1919BD2AC5FA}"/>
              </a:ext>
            </a:extLst>
          </p:cNvPr>
          <p:cNvGrpSpPr/>
          <p:nvPr/>
        </p:nvGrpSpPr>
        <p:grpSpPr>
          <a:xfrm>
            <a:off x="4290834" y="2455293"/>
            <a:ext cx="4168679" cy="2765384"/>
            <a:chOff x="4847747" y="2790920"/>
            <a:chExt cx="3502326" cy="2323344"/>
          </a:xfrm>
        </p:grpSpPr>
        <p:sp>
          <p:nvSpPr>
            <p:cNvPr id="5140" name="Oval 43"/>
            <p:cNvSpPr>
              <a:spLocks noChangeArrowheads="1"/>
            </p:cNvSpPr>
            <p:nvPr/>
          </p:nvSpPr>
          <p:spPr bwMode="auto">
            <a:xfrm>
              <a:off x="5926507" y="3660124"/>
              <a:ext cx="1552540" cy="874671"/>
            </a:xfrm>
            <a:prstGeom prst="ellipse">
              <a:avLst/>
            </a:pr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baseline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141" name="Line 44"/>
            <p:cNvSpPr>
              <a:spLocks noChangeShapeType="1"/>
            </p:cNvSpPr>
            <p:nvPr/>
          </p:nvSpPr>
          <p:spPr bwMode="auto">
            <a:xfrm flipV="1">
              <a:off x="5434505" y="3288389"/>
              <a:ext cx="2339743" cy="13885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 baseline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142" name="Line 45"/>
            <p:cNvSpPr>
              <a:spLocks noChangeShapeType="1"/>
            </p:cNvSpPr>
            <p:nvPr/>
          </p:nvSpPr>
          <p:spPr bwMode="auto">
            <a:xfrm>
              <a:off x="5664106" y="4458261"/>
              <a:ext cx="54667" cy="120267"/>
            </a:xfrm>
            <a:prstGeom prst="line">
              <a:avLst/>
            </a:prstGeom>
            <a:noFill/>
            <a:ln w="76200" cmpd="sng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 baseline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143" name="Line 46"/>
            <p:cNvSpPr>
              <a:spLocks noChangeShapeType="1"/>
            </p:cNvSpPr>
            <p:nvPr/>
          </p:nvSpPr>
          <p:spPr bwMode="auto">
            <a:xfrm flipV="1">
              <a:off x="6167041" y="3933459"/>
              <a:ext cx="994938" cy="5685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 baseline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144" name="Line 47"/>
            <p:cNvSpPr>
              <a:spLocks noChangeShapeType="1"/>
            </p:cNvSpPr>
            <p:nvPr/>
          </p:nvSpPr>
          <p:spPr bwMode="auto">
            <a:xfrm>
              <a:off x="5981174" y="4163060"/>
              <a:ext cx="229601" cy="43733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 baseline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145" name="Line 48"/>
            <p:cNvSpPr>
              <a:spLocks noChangeShapeType="1"/>
            </p:cNvSpPr>
            <p:nvPr/>
          </p:nvSpPr>
          <p:spPr bwMode="auto">
            <a:xfrm>
              <a:off x="6987045" y="3594524"/>
              <a:ext cx="229601" cy="43733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 baseline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146" name="Text Box 49"/>
            <p:cNvSpPr txBox="1">
              <a:spLocks noChangeArrowheads="1"/>
            </p:cNvSpPr>
            <p:nvPr/>
          </p:nvSpPr>
          <p:spPr bwMode="auto">
            <a:xfrm>
              <a:off x="6553354" y="4143015"/>
              <a:ext cx="402713" cy="3535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9pPr>
            </a:lstStyle>
            <a:p>
              <a:r>
                <a:rPr lang="en-US" sz="1400" b="0" baseline="0">
                  <a:latin typeface="Calibri" panose="020F0502020204030204" pitchFamily="34" charset="0"/>
                  <a:cs typeface="Calibri" panose="020F0502020204030204" pitchFamily="34" charset="0"/>
                </a:rPr>
                <a:t>D</a:t>
              </a:r>
              <a:r>
                <a:rPr lang="en-US" sz="1400" b="0" baseline="-25000">
                  <a:latin typeface="Calibri" panose="020F0502020204030204" pitchFamily="34" charset="0"/>
                  <a:cs typeface="Calibri" panose="020F0502020204030204" pitchFamily="34" charset="0"/>
                </a:rPr>
                <a:t>ij</a:t>
              </a:r>
            </a:p>
          </p:txBody>
        </p:sp>
        <p:sp>
          <p:nvSpPr>
            <p:cNvPr id="5147" name="Text Box 50"/>
            <p:cNvSpPr txBox="1">
              <a:spLocks noChangeArrowheads="1"/>
            </p:cNvSpPr>
            <p:nvPr/>
          </p:nvSpPr>
          <p:spPr bwMode="auto">
            <a:xfrm>
              <a:off x="6050419" y="3702036"/>
              <a:ext cx="289735" cy="3079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9pPr>
            </a:lstStyle>
            <a:p>
              <a:r>
                <a:rPr lang="en-US" sz="1400" b="0" baseline="0">
                  <a:latin typeface="Symbol" pitchFamily="2" charset="2"/>
                  <a:cs typeface="Calibri" panose="020F0502020204030204" pitchFamily="34" charset="0"/>
                </a:rPr>
                <a:t>m</a:t>
              </a:r>
            </a:p>
          </p:txBody>
        </p:sp>
        <p:sp>
          <p:nvSpPr>
            <p:cNvPr id="5148" name="Rectangle 51"/>
            <p:cNvSpPr>
              <a:spLocks noChangeArrowheads="1"/>
            </p:cNvSpPr>
            <p:nvPr/>
          </p:nvSpPr>
          <p:spPr bwMode="auto">
            <a:xfrm rot="3224557">
              <a:off x="7817982" y="2971321"/>
              <a:ext cx="284268" cy="404535"/>
            </a:xfrm>
            <a:prstGeom prst="rect">
              <a:avLst/>
            </a:pr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baseline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149" name="Rectangle 52"/>
            <p:cNvSpPr>
              <a:spLocks noChangeArrowheads="1"/>
            </p:cNvSpPr>
            <p:nvPr/>
          </p:nvSpPr>
          <p:spPr bwMode="auto">
            <a:xfrm rot="3505665">
              <a:off x="5139304" y="4578528"/>
              <a:ext cx="284268" cy="404535"/>
            </a:xfrm>
            <a:prstGeom prst="rect">
              <a:avLst/>
            </a:pr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baseline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150" name="Text Box 53"/>
            <p:cNvSpPr txBox="1">
              <a:spLocks noChangeArrowheads="1"/>
            </p:cNvSpPr>
            <p:nvPr/>
          </p:nvSpPr>
          <p:spPr bwMode="auto">
            <a:xfrm>
              <a:off x="8084027" y="2790920"/>
              <a:ext cx="266046" cy="3881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9pPr>
            </a:lstStyle>
            <a:p>
              <a:r>
                <a:rPr lang="en-US" sz="1600" b="0" baseline="0">
                  <a:latin typeface="Calibri" panose="020F0502020204030204" pitchFamily="34" charset="0"/>
                  <a:cs typeface="Calibri" panose="020F0502020204030204" pitchFamily="34" charset="0"/>
                </a:rPr>
                <a:t>i</a:t>
              </a:r>
            </a:p>
          </p:txBody>
        </p:sp>
        <p:sp>
          <p:nvSpPr>
            <p:cNvPr id="5151" name="Text Box 54"/>
            <p:cNvSpPr txBox="1">
              <a:spLocks noChangeArrowheads="1"/>
            </p:cNvSpPr>
            <p:nvPr/>
          </p:nvSpPr>
          <p:spPr bwMode="auto">
            <a:xfrm>
              <a:off x="4847747" y="4726129"/>
              <a:ext cx="269690" cy="3881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ETH Light" charset="0"/>
                  <a:ea typeface="ＭＳ Ｐゴシック" charset="0"/>
                </a:defRPr>
              </a:lvl9pPr>
            </a:lstStyle>
            <a:p>
              <a:r>
                <a:rPr lang="en-US" sz="1600" b="0" baseline="0">
                  <a:latin typeface="Calibri" panose="020F0502020204030204" pitchFamily="34" charset="0"/>
                  <a:cs typeface="Calibri" panose="020F0502020204030204" pitchFamily="34" charset="0"/>
                </a:rPr>
                <a:t>j</a:t>
              </a:r>
            </a:p>
          </p:txBody>
        </p:sp>
      </p:grpSp>
      <p:sp>
        <p:nvSpPr>
          <p:cNvPr id="5152" name="Text Box 55"/>
          <p:cNvSpPr txBox="1">
            <a:spLocks noChangeArrowheads="1"/>
          </p:cNvSpPr>
          <p:nvPr/>
        </p:nvSpPr>
        <p:spPr bwMode="auto">
          <a:xfrm>
            <a:off x="4377933" y="3470386"/>
            <a:ext cx="388135" cy="5302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9pPr>
          </a:lstStyle>
          <a:p>
            <a:r>
              <a:rPr lang="en-US" baseline="0">
                <a:latin typeface="Calibri" panose="020F0502020204030204" pitchFamily="34" charset="0"/>
                <a:cs typeface="Calibri" panose="020F0502020204030204" pitchFamily="34" charset="0"/>
              </a:rPr>
              <a:t>=</a:t>
            </a:r>
          </a:p>
        </p:txBody>
      </p:sp>
      <p:sp>
        <p:nvSpPr>
          <p:cNvPr id="5153" name="Text Box 57"/>
          <p:cNvSpPr txBox="1">
            <a:spLocks noChangeArrowheads="1"/>
          </p:cNvSpPr>
          <p:nvPr/>
        </p:nvSpPr>
        <p:spPr bwMode="auto">
          <a:xfrm>
            <a:off x="5492816" y="5621984"/>
            <a:ext cx="226895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ETH Light" charset="0"/>
                <a:ea typeface="ＭＳ Ｐゴシック" charset="0"/>
              </a:defRPr>
            </a:lvl9pPr>
          </a:lstStyle>
          <a:p>
            <a:r>
              <a:rPr lang="en-US" sz="2000" baseline="0">
                <a:solidFill>
                  <a:srgbClr val="1269B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external PET source</a:t>
            </a:r>
          </a:p>
        </p:txBody>
      </p:sp>
      <p:sp>
        <p:nvSpPr>
          <p:cNvPr id="36" name="Slide Number Placeholder 4">
            <a:extLst>
              <a:ext uri="{FF2B5EF4-FFF2-40B4-BE49-F238E27FC236}">
                <a16:creationId xmlns:a16="http://schemas.microsoft.com/office/drawing/2014/main" id="{2DED7427-8784-4648-A435-4F4127CED4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6579" y="6418070"/>
            <a:ext cx="396836" cy="365125"/>
          </a:xfrm>
        </p:spPr>
        <p:txBody>
          <a:bodyPr/>
          <a:lstStyle/>
          <a:p>
            <a:fld id="{79594931-7310-8546-9CE2-0B8C244628BE}" type="slidenum">
              <a:rPr lang="en-US" smtClean="0"/>
              <a:pPr/>
              <a:t>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469F0A35-155D-5444-99BC-B30A11329B6C}"/>
                  </a:ext>
                </a:extLst>
              </p:cNvPr>
              <p:cNvSpPr/>
              <p:nvPr/>
            </p:nvSpPr>
            <p:spPr>
              <a:xfrm>
                <a:off x="3548707" y="1460840"/>
                <a:ext cx="2046586" cy="761362"/>
              </a:xfrm>
              <a:prstGeom prst="rect">
                <a:avLst/>
              </a:prstGeom>
              <a:ln w="28575">
                <a:noFill/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de-CH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𝐚</m:t>
                          </m:r>
                        </m:e>
                        <m:sub>
                          <m:r>
                            <a:rPr lang="de-CH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𝐢𝐣</m:t>
                          </m:r>
                        </m:sub>
                      </m:sSub>
                      <m:r>
                        <a:rPr lang="en-US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r>
                            <a:rPr lang="de-CH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𝟏</m:t>
                          </m:r>
                        </m:num>
                        <m:den>
                          <m:sSub>
                            <m:sSubPr>
                              <m:ctrlPr>
                                <a:rPr lang="en-US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de-CH" sz="2000" b="1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𝐩</m:t>
                              </m:r>
                            </m:e>
                            <m:sub>
                              <m:r>
                                <a:rPr lang="de-CH" sz="2000" b="1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𝐢𝐣</m:t>
                              </m:r>
                            </m:sub>
                          </m:sSub>
                        </m:den>
                      </m:f>
                      <m:r>
                        <a:rPr lang="de-CH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sSup>
                        <m:sSupPr>
                          <m:ctrlPr>
                            <a:rPr lang="en-US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lang="de-CH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𝐞</m:t>
                          </m:r>
                        </m:e>
                        <m:sup>
                          <m:r>
                            <a:rPr lang="de-CH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𝛍</m:t>
                          </m:r>
                          <m:r>
                            <a:rPr lang="de-CH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de-CH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de-CH" sz="2000" b="1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𝐃</m:t>
                              </m:r>
                            </m:e>
                            <m:sub>
                              <m:r>
                                <a:rPr lang="de-CH" sz="2000" b="1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𝐢𝐣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en-US" sz="2000" b="1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469F0A35-155D-5444-99BC-B30A11329B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8707" y="1460840"/>
                <a:ext cx="2046586" cy="761362"/>
              </a:xfrm>
              <a:prstGeom prst="rect">
                <a:avLst/>
              </a:prstGeom>
              <a:blipFill>
                <a:blip r:embed="rId3"/>
                <a:stretch>
                  <a:fillRect b="-3279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6287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9"/>
          <p:cNvGrpSpPr>
            <a:grpSpLocks/>
          </p:cNvGrpSpPr>
          <p:nvPr/>
        </p:nvGrpSpPr>
        <p:grpSpPr bwMode="auto">
          <a:xfrm>
            <a:off x="2081212" y="1052736"/>
            <a:ext cx="4981575" cy="5603876"/>
            <a:chOff x="1414" y="595"/>
            <a:chExt cx="3138" cy="3530"/>
          </a:xfrm>
        </p:grpSpPr>
        <p:pic>
          <p:nvPicPr>
            <p:cNvPr id="61443" name="Picture 2" descr="oc16$007"/>
            <p:cNvPicPr>
              <a:picLocks noChangeAspect="1" noChangeArrowheads="1"/>
            </p:cNvPicPr>
            <p:nvPr/>
          </p:nvPicPr>
          <p:blipFill>
            <a:blip r:embed="rId3" cstate="print">
              <a:lum contrast="12000"/>
            </a:blip>
            <a:srcRect/>
            <a:stretch>
              <a:fillRect/>
            </a:stretch>
          </p:blipFill>
          <p:spPr bwMode="auto">
            <a:xfrm>
              <a:off x="1414" y="870"/>
              <a:ext cx="2913" cy="28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1445" name="Text Box 4"/>
            <p:cNvSpPr txBox="1">
              <a:spLocks noChangeArrowheads="1"/>
            </p:cNvSpPr>
            <p:nvPr/>
          </p:nvSpPr>
          <p:spPr bwMode="auto">
            <a:xfrm>
              <a:off x="1702" y="595"/>
              <a:ext cx="1106" cy="446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sz="2000" b="1" baseline="0">
                  <a:latin typeface="Calibri"/>
                  <a:cs typeface="Calibri"/>
                </a:rPr>
                <a:t>true coincidence</a:t>
              </a:r>
            </a:p>
          </p:txBody>
        </p:sp>
        <p:sp>
          <p:nvSpPr>
            <p:cNvPr id="61446" name="Text Box 5"/>
            <p:cNvSpPr txBox="1">
              <a:spLocks noChangeArrowheads="1"/>
            </p:cNvSpPr>
            <p:nvPr/>
          </p:nvSpPr>
          <p:spPr bwMode="auto">
            <a:xfrm>
              <a:off x="3054" y="595"/>
              <a:ext cx="1137" cy="446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sz="2000" b="1" baseline="0">
                  <a:latin typeface="Calibri"/>
                  <a:cs typeface="Calibri"/>
                </a:rPr>
                <a:t>scattered coincidence</a:t>
              </a:r>
            </a:p>
          </p:txBody>
        </p:sp>
        <p:sp>
          <p:nvSpPr>
            <p:cNvPr id="61447" name="Text Box 6"/>
            <p:cNvSpPr txBox="1">
              <a:spLocks noChangeArrowheads="1"/>
            </p:cNvSpPr>
            <p:nvPr/>
          </p:nvSpPr>
          <p:spPr bwMode="auto">
            <a:xfrm>
              <a:off x="1718" y="3679"/>
              <a:ext cx="1106" cy="446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sz="2000" b="1" baseline="0">
                  <a:latin typeface="Calibri"/>
                  <a:cs typeface="Calibri"/>
                </a:rPr>
                <a:t>random coincidence</a:t>
              </a:r>
            </a:p>
          </p:txBody>
        </p:sp>
        <p:sp>
          <p:nvSpPr>
            <p:cNvPr id="61448" name="Text Box 7"/>
            <p:cNvSpPr txBox="1">
              <a:spLocks noChangeArrowheads="1"/>
            </p:cNvSpPr>
            <p:nvPr/>
          </p:nvSpPr>
          <p:spPr bwMode="auto">
            <a:xfrm>
              <a:off x="3102" y="3679"/>
              <a:ext cx="1106" cy="446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sz="2000" b="1" baseline="0">
                  <a:latin typeface="Calibri"/>
                  <a:cs typeface="Calibri"/>
                </a:rPr>
                <a:t>multiple coincidence</a:t>
              </a:r>
            </a:p>
          </p:txBody>
        </p:sp>
        <p:sp>
          <p:nvSpPr>
            <p:cNvPr id="61449" name="Rectangle 8"/>
            <p:cNvSpPr>
              <a:spLocks noChangeArrowheads="1"/>
            </p:cNvSpPr>
            <p:nvPr/>
          </p:nvSpPr>
          <p:spPr bwMode="auto">
            <a:xfrm>
              <a:off x="1424" y="2320"/>
              <a:ext cx="3128" cy="80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aseline="0">
                <a:latin typeface="Calibri"/>
                <a:cs typeface="Calibri"/>
              </a:endParaRPr>
            </a:p>
          </p:txBody>
        </p:sp>
      </p:grp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Coincidence types</a:t>
            </a:r>
          </a:p>
        </p:txBody>
      </p: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76DF2353-5010-E443-961D-9BBEBCC246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6579" y="6418070"/>
            <a:ext cx="396836" cy="365125"/>
          </a:xfrm>
        </p:spPr>
        <p:txBody>
          <a:bodyPr/>
          <a:lstStyle/>
          <a:p>
            <a:fld id="{79594931-7310-8546-9CE2-0B8C244628BE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21C2BEF-256E-FA4A-AF04-DB722D036B1A}"/>
              </a:ext>
            </a:extLst>
          </p:cNvPr>
          <p:cNvSpPr/>
          <p:nvPr/>
        </p:nvSpPr>
        <p:spPr>
          <a:xfrm>
            <a:off x="2339752" y="3573016"/>
            <a:ext cx="288032" cy="345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669ACF1-6775-754B-BF53-884B022BF516}"/>
              </a:ext>
            </a:extLst>
          </p:cNvPr>
          <p:cNvSpPr/>
          <p:nvPr/>
        </p:nvSpPr>
        <p:spPr>
          <a:xfrm>
            <a:off x="4472880" y="3558270"/>
            <a:ext cx="288032" cy="345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7E663E3-9CC4-324B-85BC-430CF2C62A93}"/>
              </a:ext>
            </a:extLst>
          </p:cNvPr>
          <p:cNvSpPr/>
          <p:nvPr/>
        </p:nvSpPr>
        <p:spPr>
          <a:xfrm>
            <a:off x="2277367" y="5730429"/>
            <a:ext cx="288032" cy="345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D90EF45-6204-2E42-8A9A-8721C3F683D0}"/>
              </a:ext>
            </a:extLst>
          </p:cNvPr>
          <p:cNvSpPr/>
          <p:nvPr/>
        </p:nvSpPr>
        <p:spPr>
          <a:xfrm>
            <a:off x="4540696" y="5700937"/>
            <a:ext cx="288032" cy="345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11"/>
          <p:cNvSpPr>
            <a:spLocks noChangeArrowheads="1"/>
          </p:cNvSpPr>
          <p:nvPr/>
        </p:nvSpPr>
        <p:spPr bwMode="auto">
          <a:xfrm>
            <a:off x="4498680" y="1669732"/>
            <a:ext cx="2160000" cy="2160000"/>
          </a:xfrm>
          <a:prstGeom prst="rect">
            <a:avLst/>
          </a:prstGeom>
          <a:solidFill>
            <a:srgbClr val="1269B0">
              <a:alpha val="32156"/>
            </a:srgbClr>
          </a:solidFill>
          <a:ln>
            <a:noFill/>
          </a:ln>
        </p:spPr>
        <p:txBody>
          <a:bodyPr wrap="none" anchor="ctr"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518528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eth_praesentation_4zu3_ETH3">
  <a:themeElements>
    <a:clrScheme name="ETH 3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1269B0"/>
      </a:accent1>
      <a:accent2>
        <a:srgbClr val="3881BD"/>
      </a:accent2>
      <a:accent3>
        <a:srgbClr val="5E99C9"/>
      </a:accent3>
      <a:accent4>
        <a:srgbClr val="84B1D6"/>
      </a:accent4>
      <a:accent5>
        <a:srgbClr val="AAC9E3"/>
      </a:accent5>
      <a:accent6>
        <a:srgbClr val="D0E1EF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3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1269B0"/>
        </a:accent1>
        <a:accent2>
          <a:srgbClr val="3881BD"/>
        </a:accent2>
        <a:accent3>
          <a:srgbClr val="5E99C9"/>
        </a:accent3>
        <a:accent4>
          <a:srgbClr val="84B1D6"/>
        </a:accent4>
        <a:accent5>
          <a:srgbClr val="AAC9E3"/>
        </a:accent5>
        <a:accent6>
          <a:srgbClr val="D0E1EF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4zu3_ETH1_d" id="{13D4407A-1790-4B2E-BB8C-EB574A67D067}" vid="{4BFD40ED-96EC-464F-AA58-D037423ACDB5}"/>
    </a:ext>
  </a:extLst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eth_uzh_praesentation_4zu3_en</Template>
  <TotalTime>4916</TotalTime>
  <Words>2298</Words>
  <Application>Microsoft Macintosh PowerPoint</Application>
  <PresentationFormat>On-screen Show (4:3)</PresentationFormat>
  <Paragraphs>779</Paragraphs>
  <Slides>65</Slides>
  <Notes>60</Notes>
  <HiddenSlides>5</HiddenSlides>
  <MMClips>1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3</vt:i4>
      </vt:variant>
      <vt:variant>
        <vt:lpstr>Slide Titles</vt:lpstr>
      </vt:variant>
      <vt:variant>
        <vt:i4>65</vt:i4>
      </vt:variant>
    </vt:vector>
  </HeadingPairs>
  <TitlesOfParts>
    <vt:vector size="79" baseType="lpstr">
      <vt:lpstr>ＭＳ Ｐゴシック</vt:lpstr>
      <vt:lpstr>Arial</vt:lpstr>
      <vt:lpstr>Calibri</vt:lpstr>
      <vt:lpstr>Cambria Math</vt:lpstr>
      <vt:lpstr>ETH Light</vt:lpstr>
      <vt:lpstr>Symbol</vt:lpstr>
      <vt:lpstr>Times</vt:lpstr>
      <vt:lpstr>Times New Roman</vt:lpstr>
      <vt:lpstr>Trebuchet MS</vt:lpstr>
      <vt:lpstr>Wingdings</vt:lpstr>
      <vt:lpstr>eth_praesentation_4zu3_ETH3</vt:lpstr>
      <vt:lpstr>Chart</vt:lpstr>
      <vt:lpstr>Equation</vt:lpstr>
      <vt:lpstr>Arbeitsblatt</vt:lpstr>
      <vt:lpstr>Biomedical Imaging Nuclear Imaging (II)</vt:lpstr>
      <vt:lpstr>Today’s Learning Objectives</vt:lpstr>
      <vt:lpstr>Positron Emission Tomography</vt:lpstr>
      <vt:lpstr>Activity (5 min)</vt:lpstr>
      <vt:lpstr>Coincidence types</vt:lpstr>
      <vt:lpstr>Coincidence detection</vt:lpstr>
      <vt:lpstr>Attenuation correction</vt:lpstr>
      <vt:lpstr>Attenuation correction</vt:lpstr>
      <vt:lpstr>Coincidence types</vt:lpstr>
      <vt:lpstr>Scatter correction</vt:lpstr>
      <vt:lpstr>Coincidence types</vt:lpstr>
      <vt:lpstr>Random coincidences</vt:lpstr>
      <vt:lpstr>Correction of random coincidences</vt:lpstr>
      <vt:lpstr>Coincidence types</vt:lpstr>
      <vt:lpstr>Dead time correction</vt:lpstr>
      <vt:lpstr>3D image reconstruction</vt:lpstr>
      <vt:lpstr>3D image reconstruction</vt:lpstr>
      <vt:lpstr>Image noise reduction</vt:lpstr>
      <vt:lpstr>Image noise reduction</vt:lpstr>
      <vt:lpstr>Clinical PET scanner</vt:lpstr>
      <vt:lpstr>Animal PET scanner</vt:lpstr>
      <vt:lpstr>PET/CT scanner</vt:lpstr>
      <vt:lpstr>Total body PET scanner</vt:lpstr>
      <vt:lpstr>PowerPoint Presentation</vt:lpstr>
      <vt:lpstr>SPECT radioisotopes</vt:lpstr>
      <vt:lpstr>Technetium generator</vt:lpstr>
      <vt:lpstr>Technetium generator</vt:lpstr>
      <vt:lpstr>Technetium generator</vt:lpstr>
      <vt:lpstr>Technetium generator</vt:lpstr>
      <vt:lpstr>Technetium tracers</vt:lpstr>
      <vt:lpstr>SPECT imaging of bone </vt:lpstr>
      <vt:lpstr>PET radioisotopes</vt:lpstr>
      <vt:lpstr>Production of 18F radionuclide </vt:lpstr>
      <vt:lpstr>Properties of 18F radionuclides</vt:lpstr>
      <vt:lpstr>PET radioisotopes</vt:lpstr>
      <vt:lpstr>Production of 11C radionuclide </vt:lpstr>
      <vt:lpstr>Properties of 11C radionuclides</vt:lpstr>
      <vt:lpstr>PowerPoint Presentation</vt:lpstr>
      <vt:lpstr>Quantitative PET – definitions</vt:lpstr>
      <vt:lpstr>Quantitative PET – receptor binding </vt:lpstr>
      <vt:lpstr>Quantitative PET – receptor binding</vt:lpstr>
      <vt:lpstr>Quantitative PET – receptor binding</vt:lpstr>
      <vt:lpstr>Quantitative PET – tracer extraction</vt:lpstr>
      <vt:lpstr>Quantitative PET – volume distribution</vt:lpstr>
      <vt:lpstr>Clicker Activity (5 min)</vt:lpstr>
      <vt:lpstr>Quantitative PET – compartment modeling</vt:lpstr>
      <vt:lpstr>Quantitative PET – modeling of receptor binding</vt:lpstr>
      <vt:lpstr>Quantitative PET – modeling of receptor binding </vt:lpstr>
      <vt:lpstr>Quantitative PET – tracer kinetics for receptor binding </vt:lpstr>
      <vt:lpstr>Quantitative PET – tracer binding example</vt:lpstr>
      <vt:lpstr>Quantitative PET – cell energy metabolism</vt:lpstr>
      <vt:lpstr>Quantitative PET – cell energy metabolism</vt:lpstr>
      <vt:lpstr>Quantitative PET – FDG compartment models</vt:lpstr>
      <vt:lpstr>Quantitative PET – FDG compartment models</vt:lpstr>
      <vt:lpstr>Quantitative PET – FDG compartment models</vt:lpstr>
      <vt:lpstr>Quantitative PET – FDG lumped constant</vt:lpstr>
      <vt:lpstr>Application – FDG PET of Alzheimer disease</vt:lpstr>
      <vt:lpstr>Application – FDG PET of cocaine abuse</vt:lpstr>
      <vt:lpstr>Application – FDG PET of cancer metastases </vt:lpstr>
      <vt:lpstr>“The most important slides”</vt:lpstr>
      <vt:lpstr>Quantitative PET – tracer kinetics for receptor binding </vt:lpstr>
      <vt:lpstr>Quantitative PET – competition cold / hot ligand</vt:lpstr>
      <vt:lpstr>Quantitative PET – competition cold / hot ligand</vt:lpstr>
      <vt:lpstr>Quantitative PET – competition cold / hot ligand</vt:lpstr>
      <vt:lpstr>Flortaucipir PET – detection of brain plaques</vt:lpstr>
    </vt:vector>
  </TitlesOfParts>
  <Company/>
  <LinksUpToDate>false</LinksUpToDate>
  <SharedDoc>false</SharedDoc>
  <HyperlinkBase/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Sebastian Kozerke</dc:creator>
  <cp:lastModifiedBy>Sebastian Kozerke</cp:lastModifiedBy>
  <cp:revision>557</cp:revision>
  <cp:lastPrinted>2019-11-08T10:31:36Z</cp:lastPrinted>
  <dcterms:created xsi:type="dcterms:W3CDTF">2016-04-19T07:16:02Z</dcterms:created>
  <dcterms:modified xsi:type="dcterms:W3CDTF">2019-11-19T11:17:24Z</dcterms:modified>
</cp:coreProperties>
</file>